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35"/>
  </p:notesMasterIdLst>
  <p:sldIdLst>
    <p:sldId id="433" r:id="rId2"/>
    <p:sldId id="258" r:id="rId3"/>
    <p:sldId id="266" r:id="rId4"/>
    <p:sldId id="262" r:id="rId5"/>
    <p:sldId id="265" r:id="rId6"/>
    <p:sldId id="352" r:id="rId7"/>
    <p:sldId id="354" r:id="rId8"/>
    <p:sldId id="355" r:id="rId9"/>
    <p:sldId id="271" r:id="rId10"/>
    <p:sldId id="288" r:id="rId11"/>
    <p:sldId id="358" r:id="rId12"/>
    <p:sldId id="279" r:id="rId13"/>
    <p:sldId id="360" r:id="rId14"/>
    <p:sldId id="347" r:id="rId15"/>
    <p:sldId id="362" r:id="rId16"/>
    <p:sldId id="363" r:id="rId17"/>
    <p:sldId id="364" r:id="rId18"/>
    <p:sldId id="365" r:id="rId19"/>
    <p:sldId id="366" r:id="rId20"/>
    <p:sldId id="367" r:id="rId21"/>
    <p:sldId id="368" r:id="rId22"/>
    <p:sldId id="369" r:id="rId23"/>
    <p:sldId id="373" r:id="rId24"/>
    <p:sldId id="267" r:id="rId25"/>
    <p:sldId id="424" r:id="rId26"/>
    <p:sldId id="428" r:id="rId27"/>
    <p:sldId id="429" r:id="rId28"/>
    <p:sldId id="432" r:id="rId29"/>
    <p:sldId id="278" r:id="rId30"/>
    <p:sldId id="426" r:id="rId31"/>
    <p:sldId id="418" r:id="rId32"/>
    <p:sldId id="422" r:id="rId33"/>
    <p:sldId id="320" r:id="rId34"/>
  </p:sldIdLst>
  <p:sldSz cx="9144000" cy="5143500" type="screen16x9"/>
  <p:notesSz cx="6858000" cy="9144000"/>
  <p:embeddedFontLst>
    <p:embeddedFont>
      <p:font typeface="Merriweather Light" panose="00000400000000000000" pitchFamily="2" charset="-93"/>
      <p:regular r:id="rId36"/>
      <p:bold r:id="rId37"/>
      <p:italic r:id="rId38"/>
      <p:boldItalic r:id="rId39"/>
    </p:embeddedFont>
    <p:embeddedFont>
      <p:font typeface="Montserrat" panose="00000500000000000000" pitchFamily="2" charset="-93"/>
      <p:regular r:id="rId40"/>
      <p:bold r:id="rId41"/>
      <p:italic r:id="rId42"/>
      <p:boldItalic r:id="rId43"/>
    </p:embeddedFont>
    <p:embeddedFont>
      <p:font typeface="Open Sans" panose="020B0606030504020204" pitchFamily="34" charset="0"/>
      <p:regular r:id="rId44"/>
      <p:bold r:id="rId45"/>
      <p:italic r:id="rId46"/>
      <p:boldItalic r:id="rId47"/>
    </p:embeddedFont>
    <p:embeddedFont>
      <p:font typeface="Vidaloka" panose="020B0604020202020204" charset="0"/>
      <p:regular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ần Khang" initials="TK" lastIdx="2" clrIdx="0">
    <p:extLst>
      <p:ext uri="{19B8F6BF-5375-455C-9EA6-DF929625EA0E}">
        <p15:presenceInfo xmlns:p15="http://schemas.microsoft.com/office/powerpoint/2012/main" userId="bf251e7189c31aa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2EE"/>
    <a:srgbClr val="2C3F79"/>
    <a:srgbClr val="3F35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B5D69E-C201-4BB3-8459-15EF3245AD68}">
  <a:tblStyle styleId="{D3B5D69E-C201-4BB3-8459-15EF3245AD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70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jpg>
</file>

<file path=ppt/media/image11.jpg>
</file>

<file path=ppt/media/image12.jpg>
</file>

<file path=ppt/media/image13.jpg>
</file>

<file path=ppt/media/image14.jpg>
</file>

<file path=ppt/media/image15.png>
</file>

<file path=ppt/media/image16.jpg>
</file>

<file path=ppt/media/image17.png>
</file>

<file path=ppt/media/image18.png>
</file>

<file path=ppt/media/image19.png>
</file>

<file path=ppt/media/image2.webp>
</file>

<file path=ppt/media/image20.png>
</file>

<file path=ppt/media/image21.png>
</file>

<file path=ppt/media/image22.png>
</file>

<file path=ppt/media/image23.png>
</file>

<file path=ppt/media/image24.jpg>
</file>

<file path=ppt/media/image25.png>
</file>

<file path=ppt/media/image26.jpg>
</file>

<file path=ppt/media/image27.jpg>
</file>

<file path=ppt/media/image28.jpg>
</file>

<file path=ppt/media/image3.webp>
</file>

<file path=ppt/media/image4.webp>
</file>

<file path=ppt/media/image5.webp>
</file>

<file path=ppt/media/image6.webp>
</file>

<file path=ppt/media/image7.webp>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cf7a3c50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cc7554a049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cc7554a049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6096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107aaa41fe9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107aaa41fe9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260526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105aad17dc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105aad17dc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77742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6"/>
        <p:cNvGrpSpPr/>
        <p:nvPr/>
      </p:nvGrpSpPr>
      <p:grpSpPr>
        <a:xfrm>
          <a:off x="0" y="0"/>
          <a:ext cx="0" cy="0"/>
          <a:chOff x="0" y="0"/>
          <a:chExt cx="0" cy="0"/>
        </a:xfrm>
      </p:grpSpPr>
      <p:sp>
        <p:nvSpPr>
          <p:cNvPr id="1397" name="Google Shape;1397;gcc7554a049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8" name="Google Shape;1398;gcc7554a049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98701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608037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220984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cc7554a049_0_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cc7554a049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364032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355846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cc7554a049_0_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cc7554a049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20188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cf7a3c503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cf7a3c503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363823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424300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801742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07a9a8b46f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07a9a8b46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971313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7a9a8b46f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07a9a8b46f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019419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7a9a8b46f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07a9a8b46f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159359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7a9a8b46f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07a9a8b46f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842300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cc7554a049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cc7554a049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cc7554a049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cc7554a049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2804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08716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160001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4"/>
        <p:cNvGrpSpPr/>
        <p:nvPr/>
      </p:nvGrpSpPr>
      <p:grpSpPr>
        <a:xfrm>
          <a:off x="0" y="0"/>
          <a:ext cx="0" cy="0"/>
          <a:chOff x="0" y="0"/>
          <a:chExt cx="0" cy="0"/>
        </a:xfrm>
      </p:grpSpPr>
      <p:sp>
        <p:nvSpPr>
          <p:cNvPr id="1565" name="Google Shape;1565;gcf7a3c503a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6" name="Google Shape;1566;gcf7a3c503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105aad17dc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105aad17dc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cc7554a049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cc7554a049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68802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6"/>
        <p:cNvGrpSpPr/>
        <p:nvPr/>
      </p:nvGrpSpPr>
      <p:grpSpPr>
        <a:xfrm>
          <a:off x="0" y="0"/>
          <a:ext cx="0" cy="0"/>
          <a:chOff x="0" y="0"/>
          <a:chExt cx="0" cy="0"/>
        </a:xfrm>
      </p:grpSpPr>
      <p:sp>
        <p:nvSpPr>
          <p:cNvPr id="1397" name="Google Shape;1397;gcc7554a049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8" name="Google Shape;1398;gcc7554a049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47397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87728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7a9a8b46f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07a9a8b46f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cc7554a049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cc7554a049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8" name="Google Shape;18;p3"/>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9" name="Google Shape;19;p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17">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1877475" y="445025"/>
            <a:ext cx="538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9" name="Google Shape;169;p23"/>
          <p:cNvSpPr txBox="1">
            <a:spLocks noGrp="1"/>
          </p:cNvSpPr>
          <p:nvPr>
            <p:ph type="subTitle" idx="1"/>
          </p:nvPr>
        </p:nvSpPr>
        <p:spPr>
          <a:xfrm>
            <a:off x="32267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0" name="Google Shape;170;p23"/>
          <p:cNvSpPr txBox="1">
            <a:spLocks noGrp="1"/>
          </p:cNvSpPr>
          <p:nvPr>
            <p:ph type="subTitle" idx="2"/>
          </p:nvPr>
        </p:nvSpPr>
        <p:spPr>
          <a:xfrm>
            <a:off x="32267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1" name="Google Shape;171;p23"/>
          <p:cNvSpPr txBox="1">
            <a:spLocks noGrp="1"/>
          </p:cNvSpPr>
          <p:nvPr>
            <p:ph type="subTitle" idx="3"/>
          </p:nvPr>
        </p:nvSpPr>
        <p:spPr>
          <a:xfrm>
            <a:off x="7191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2" name="Google Shape;172;p23"/>
          <p:cNvSpPr txBox="1">
            <a:spLocks noGrp="1"/>
          </p:cNvSpPr>
          <p:nvPr>
            <p:ph type="subTitle" idx="4"/>
          </p:nvPr>
        </p:nvSpPr>
        <p:spPr>
          <a:xfrm>
            <a:off x="7191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3" name="Google Shape;173;p23"/>
          <p:cNvSpPr txBox="1">
            <a:spLocks noGrp="1"/>
          </p:cNvSpPr>
          <p:nvPr>
            <p:ph type="subTitle" idx="5"/>
          </p:nvPr>
        </p:nvSpPr>
        <p:spPr>
          <a:xfrm>
            <a:off x="32267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4" name="Google Shape;174;p23"/>
          <p:cNvSpPr txBox="1">
            <a:spLocks noGrp="1"/>
          </p:cNvSpPr>
          <p:nvPr>
            <p:ph type="subTitle" idx="6"/>
          </p:nvPr>
        </p:nvSpPr>
        <p:spPr>
          <a:xfrm>
            <a:off x="322670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5" name="Google Shape;175;p23"/>
          <p:cNvSpPr txBox="1">
            <a:spLocks noGrp="1"/>
          </p:cNvSpPr>
          <p:nvPr>
            <p:ph type="subTitle" idx="7"/>
          </p:nvPr>
        </p:nvSpPr>
        <p:spPr>
          <a:xfrm>
            <a:off x="7191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6" name="Google Shape;176;p23"/>
          <p:cNvSpPr txBox="1">
            <a:spLocks noGrp="1"/>
          </p:cNvSpPr>
          <p:nvPr>
            <p:ph type="subTitle" idx="8"/>
          </p:nvPr>
        </p:nvSpPr>
        <p:spPr>
          <a:xfrm>
            <a:off x="71915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77" name="Google Shape;177;p2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78" name="Google Shape;178;p2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SECTION_HEADER_1">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4956100" y="2467375"/>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94" name="Google Shape;194;p26"/>
          <p:cNvSpPr txBox="1">
            <a:spLocks noGrp="1"/>
          </p:cNvSpPr>
          <p:nvPr>
            <p:ph type="title" idx="2" hasCustomPrompt="1"/>
          </p:nvPr>
        </p:nvSpPr>
        <p:spPr>
          <a:xfrm>
            <a:off x="4956100" y="1402325"/>
            <a:ext cx="1650900" cy="978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195" name="Google Shape;195;p26"/>
          <p:cNvSpPr txBox="1">
            <a:spLocks noGrp="1"/>
          </p:cNvSpPr>
          <p:nvPr>
            <p:ph type="subTitle" idx="1"/>
          </p:nvPr>
        </p:nvSpPr>
        <p:spPr>
          <a:xfrm>
            <a:off x="4956100" y="3116275"/>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196" name="Google Shape;196;p2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7" name="Google Shape;197;p2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8" name="Google Shape;198;p26"/>
          <p:cNvCxnSpPr/>
          <p:nvPr/>
        </p:nvCxnSpPr>
        <p:spPr>
          <a:xfrm>
            <a:off x="-209600" y="2402450"/>
            <a:ext cx="3144300" cy="27897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3">
  <p:cSld name="CUSTOM_20">
    <p:spTree>
      <p:nvGrpSpPr>
        <p:cNvPr id="1" name="Shape 199"/>
        <p:cNvGrpSpPr/>
        <p:nvPr/>
      </p:nvGrpSpPr>
      <p:grpSpPr>
        <a:xfrm>
          <a:off x="0" y="0"/>
          <a:ext cx="0" cy="0"/>
          <a:chOff x="0" y="0"/>
          <a:chExt cx="0" cy="0"/>
        </a:xfrm>
      </p:grpSpPr>
      <p:sp>
        <p:nvSpPr>
          <p:cNvPr id="200" name="Google Shape;200;p27"/>
          <p:cNvSpPr txBox="1">
            <a:spLocks noGrp="1"/>
          </p:cNvSpPr>
          <p:nvPr>
            <p:ph type="title"/>
          </p:nvPr>
        </p:nvSpPr>
        <p:spPr>
          <a:xfrm>
            <a:off x="4373850" y="944250"/>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01" name="Google Shape;201;p27"/>
          <p:cNvSpPr txBox="1">
            <a:spLocks noGrp="1"/>
          </p:cNvSpPr>
          <p:nvPr>
            <p:ph type="title" idx="2" hasCustomPrompt="1"/>
          </p:nvPr>
        </p:nvSpPr>
        <p:spPr>
          <a:xfrm>
            <a:off x="2294850" y="1096650"/>
            <a:ext cx="1650900" cy="97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202" name="Google Shape;202;p27"/>
          <p:cNvSpPr txBox="1">
            <a:spLocks noGrp="1"/>
          </p:cNvSpPr>
          <p:nvPr>
            <p:ph type="subTitle" idx="1"/>
          </p:nvPr>
        </p:nvSpPr>
        <p:spPr>
          <a:xfrm>
            <a:off x="4373850" y="1593150"/>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203" name="Google Shape;203;p2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4" name="Google Shape;204;p2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5" name="Google Shape;205;p2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6" name="Google Shape;206;p2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7" name="Google Shape;207;p2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8" name="Google Shape;208;p2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3">
  <p:cSld name="CUSTOM_3_1">
    <p:spTree>
      <p:nvGrpSpPr>
        <p:cNvPr id="1" name="Shape 209"/>
        <p:cNvGrpSpPr/>
        <p:nvPr/>
      </p:nvGrpSpPr>
      <p:grpSpPr>
        <a:xfrm>
          <a:off x="0" y="0"/>
          <a:ext cx="0" cy="0"/>
          <a:chOff x="0" y="0"/>
          <a:chExt cx="0" cy="0"/>
        </a:xfrm>
      </p:grpSpPr>
      <p:sp>
        <p:nvSpPr>
          <p:cNvPr id="210" name="Google Shape;210;p28"/>
          <p:cNvSpPr txBox="1">
            <a:spLocks noGrp="1"/>
          </p:cNvSpPr>
          <p:nvPr>
            <p:ph type="title"/>
          </p:nvPr>
        </p:nvSpPr>
        <p:spPr>
          <a:xfrm>
            <a:off x="1043725" y="922567"/>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1" name="Google Shape;211;p28"/>
          <p:cNvSpPr txBox="1">
            <a:spLocks noGrp="1"/>
          </p:cNvSpPr>
          <p:nvPr>
            <p:ph type="subTitle" idx="1"/>
          </p:nvPr>
        </p:nvSpPr>
        <p:spPr>
          <a:xfrm>
            <a:off x="1043725" y="3360938"/>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212" name="Google Shape;212;p2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3" name="Google Shape;213;p2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4" name="Google Shape;214;p28"/>
          <p:cNvCxnSpPr/>
          <p:nvPr/>
        </p:nvCxnSpPr>
        <p:spPr>
          <a:xfrm>
            <a:off x="5322650" y="-80625"/>
            <a:ext cx="4005000" cy="20073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3">
  <p:cSld name="CUSTOM_5">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4750175" y="163274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7" name="Google Shape;347;p39"/>
          <p:cNvSpPr txBox="1">
            <a:spLocks noGrp="1"/>
          </p:cNvSpPr>
          <p:nvPr>
            <p:ph type="subTitle" idx="2"/>
          </p:nvPr>
        </p:nvSpPr>
        <p:spPr>
          <a:xfrm>
            <a:off x="4750184" y="2035022"/>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48" name="Google Shape;348;p39"/>
          <p:cNvSpPr txBox="1">
            <a:spLocks noGrp="1"/>
          </p:cNvSpPr>
          <p:nvPr>
            <p:ph type="subTitle" idx="3"/>
          </p:nvPr>
        </p:nvSpPr>
        <p:spPr>
          <a:xfrm>
            <a:off x="2306450" y="1632746"/>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9" name="Google Shape;349;p39"/>
          <p:cNvSpPr txBox="1">
            <a:spLocks noGrp="1"/>
          </p:cNvSpPr>
          <p:nvPr>
            <p:ph type="subTitle" idx="4"/>
          </p:nvPr>
        </p:nvSpPr>
        <p:spPr>
          <a:xfrm>
            <a:off x="2306462" y="2035022"/>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0" name="Google Shape;350;p39"/>
          <p:cNvSpPr txBox="1">
            <a:spLocks noGrp="1"/>
          </p:cNvSpPr>
          <p:nvPr>
            <p:ph type="subTitle" idx="5"/>
          </p:nvPr>
        </p:nvSpPr>
        <p:spPr>
          <a:xfrm>
            <a:off x="4750175" y="3062273"/>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1" name="Google Shape;351;p39"/>
          <p:cNvSpPr txBox="1">
            <a:spLocks noGrp="1"/>
          </p:cNvSpPr>
          <p:nvPr>
            <p:ph type="subTitle" idx="6"/>
          </p:nvPr>
        </p:nvSpPr>
        <p:spPr>
          <a:xfrm>
            <a:off x="4750184" y="3471047"/>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2" name="Google Shape;352;p39"/>
          <p:cNvSpPr txBox="1">
            <a:spLocks noGrp="1"/>
          </p:cNvSpPr>
          <p:nvPr>
            <p:ph type="subTitle" idx="7"/>
          </p:nvPr>
        </p:nvSpPr>
        <p:spPr>
          <a:xfrm>
            <a:off x="2306450" y="3062273"/>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3" name="Google Shape;353;p39"/>
          <p:cNvSpPr txBox="1">
            <a:spLocks noGrp="1"/>
          </p:cNvSpPr>
          <p:nvPr>
            <p:ph type="subTitle" idx="8"/>
          </p:nvPr>
        </p:nvSpPr>
        <p:spPr>
          <a:xfrm>
            <a:off x="2306462" y="3471047"/>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4" name="Google Shape;354;p39"/>
          <p:cNvSpPr txBox="1">
            <a:spLocks noGrp="1"/>
          </p:cNvSpPr>
          <p:nvPr>
            <p:ph type="title"/>
          </p:nvPr>
        </p:nvSpPr>
        <p:spPr>
          <a:xfrm>
            <a:off x="713225" y="445025"/>
            <a:ext cx="2785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55" name="Google Shape;355;p3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6" name="Google Shape;356;p3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441"/>
        <p:cNvGrpSpPr/>
        <p:nvPr/>
      </p:nvGrpSpPr>
      <p:grpSpPr>
        <a:xfrm>
          <a:off x="0" y="0"/>
          <a:ext cx="0" cy="0"/>
          <a:chOff x="0" y="0"/>
          <a:chExt cx="0" cy="0"/>
        </a:xfrm>
      </p:grpSpPr>
      <p:sp>
        <p:nvSpPr>
          <p:cNvPr id="442" name="Google Shape;442;p49"/>
          <p:cNvSpPr txBox="1">
            <a:spLocks noGrp="1"/>
          </p:cNvSpPr>
          <p:nvPr>
            <p:ph type="title"/>
          </p:nvPr>
        </p:nvSpPr>
        <p:spPr>
          <a:xfrm>
            <a:off x="2832900" y="791200"/>
            <a:ext cx="3478200" cy="92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7000"/>
            </a:lvl1pPr>
            <a:lvl2pPr lvl="1" algn="ctr" rtl="0">
              <a:spcBef>
                <a:spcPts val="0"/>
              </a:spcBef>
              <a:spcAft>
                <a:spcPts val="0"/>
              </a:spcAft>
              <a:buSzPts val="3000"/>
              <a:buNone/>
              <a:defRPr>
                <a:latin typeface="Open Sans"/>
                <a:ea typeface="Open Sans"/>
                <a:cs typeface="Open Sans"/>
                <a:sym typeface="Open Sans"/>
              </a:defRPr>
            </a:lvl2pPr>
            <a:lvl3pPr lvl="2" algn="ctr" rtl="0">
              <a:spcBef>
                <a:spcPts val="0"/>
              </a:spcBef>
              <a:spcAft>
                <a:spcPts val="0"/>
              </a:spcAft>
              <a:buSzPts val="3000"/>
              <a:buNone/>
              <a:defRPr>
                <a:latin typeface="Open Sans"/>
                <a:ea typeface="Open Sans"/>
                <a:cs typeface="Open Sans"/>
                <a:sym typeface="Open Sans"/>
              </a:defRPr>
            </a:lvl3pPr>
            <a:lvl4pPr lvl="3" algn="ctr" rtl="0">
              <a:spcBef>
                <a:spcPts val="0"/>
              </a:spcBef>
              <a:spcAft>
                <a:spcPts val="0"/>
              </a:spcAft>
              <a:buSzPts val="3000"/>
              <a:buNone/>
              <a:defRPr>
                <a:latin typeface="Open Sans"/>
                <a:ea typeface="Open Sans"/>
                <a:cs typeface="Open Sans"/>
                <a:sym typeface="Open Sans"/>
              </a:defRPr>
            </a:lvl4pPr>
            <a:lvl5pPr lvl="4" algn="ctr" rtl="0">
              <a:spcBef>
                <a:spcPts val="0"/>
              </a:spcBef>
              <a:spcAft>
                <a:spcPts val="0"/>
              </a:spcAft>
              <a:buSzPts val="3000"/>
              <a:buNone/>
              <a:defRPr>
                <a:latin typeface="Open Sans"/>
                <a:ea typeface="Open Sans"/>
                <a:cs typeface="Open Sans"/>
                <a:sym typeface="Open Sans"/>
              </a:defRPr>
            </a:lvl5pPr>
            <a:lvl6pPr lvl="5" algn="ctr" rtl="0">
              <a:spcBef>
                <a:spcPts val="0"/>
              </a:spcBef>
              <a:spcAft>
                <a:spcPts val="0"/>
              </a:spcAft>
              <a:buSzPts val="3000"/>
              <a:buNone/>
              <a:defRPr>
                <a:latin typeface="Open Sans"/>
                <a:ea typeface="Open Sans"/>
                <a:cs typeface="Open Sans"/>
                <a:sym typeface="Open Sans"/>
              </a:defRPr>
            </a:lvl6pPr>
            <a:lvl7pPr lvl="6" algn="ctr" rtl="0">
              <a:spcBef>
                <a:spcPts val="0"/>
              </a:spcBef>
              <a:spcAft>
                <a:spcPts val="0"/>
              </a:spcAft>
              <a:buSzPts val="3000"/>
              <a:buNone/>
              <a:defRPr>
                <a:latin typeface="Open Sans"/>
                <a:ea typeface="Open Sans"/>
                <a:cs typeface="Open Sans"/>
                <a:sym typeface="Open Sans"/>
              </a:defRPr>
            </a:lvl7pPr>
            <a:lvl8pPr lvl="7" algn="ctr" rtl="0">
              <a:spcBef>
                <a:spcPts val="0"/>
              </a:spcBef>
              <a:spcAft>
                <a:spcPts val="0"/>
              </a:spcAft>
              <a:buSzPts val="3000"/>
              <a:buNone/>
              <a:defRPr>
                <a:latin typeface="Open Sans"/>
                <a:ea typeface="Open Sans"/>
                <a:cs typeface="Open Sans"/>
                <a:sym typeface="Open Sans"/>
              </a:defRPr>
            </a:lvl8pPr>
            <a:lvl9pPr lvl="8" algn="ctr" rtl="0">
              <a:spcBef>
                <a:spcPts val="0"/>
              </a:spcBef>
              <a:spcAft>
                <a:spcPts val="0"/>
              </a:spcAft>
              <a:buSzPts val="3000"/>
              <a:buNone/>
              <a:defRPr>
                <a:latin typeface="Open Sans"/>
                <a:ea typeface="Open Sans"/>
                <a:cs typeface="Open Sans"/>
                <a:sym typeface="Open Sans"/>
              </a:defRPr>
            </a:lvl9pPr>
          </a:lstStyle>
          <a:p>
            <a:endParaRPr/>
          </a:p>
        </p:txBody>
      </p:sp>
      <p:sp>
        <p:nvSpPr>
          <p:cNvPr id="443" name="Google Shape;443;p49"/>
          <p:cNvSpPr txBox="1">
            <a:spLocks noGrp="1"/>
          </p:cNvSpPr>
          <p:nvPr>
            <p:ph type="subTitle" idx="1"/>
          </p:nvPr>
        </p:nvSpPr>
        <p:spPr>
          <a:xfrm>
            <a:off x="2983350" y="1749425"/>
            <a:ext cx="3177300" cy="92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44" name="Google Shape;444;p49"/>
          <p:cNvSpPr txBox="1"/>
          <p:nvPr/>
        </p:nvSpPr>
        <p:spPr>
          <a:xfrm>
            <a:off x="2900450" y="3438275"/>
            <a:ext cx="3343200" cy="71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lang="en" sz="1100" b="1">
                <a:solidFill>
                  <a:schemeClr val="dk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dk2"/>
                </a:solidFill>
                <a:latin typeface="Montserrat"/>
                <a:ea typeface="Montserrat"/>
                <a:cs typeface="Montserrat"/>
                <a:sym typeface="Montserrat"/>
              </a:rPr>
              <a:t>, including icons by </a:t>
            </a:r>
            <a:r>
              <a:rPr lang="en" sz="1100"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dk2"/>
                </a:solidFill>
                <a:latin typeface="Montserrat"/>
                <a:ea typeface="Montserrat"/>
                <a:cs typeface="Montserrat"/>
                <a:sym typeface="Montserrat"/>
              </a:rPr>
              <a:t>, infographics &amp; images by </a:t>
            </a:r>
            <a:r>
              <a:rPr lang="en" sz="1100"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dk2"/>
              </a:solidFill>
              <a:latin typeface="Montserrat"/>
              <a:ea typeface="Montserrat"/>
              <a:cs typeface="Montserrat"/>
              <a:sym typeface="Montserrat"/>
            </a:endParaRPr>
          </a:p>
        </p:txBody>
      </p:sp>
      <p:cxnSp>
        <p:nvCxnSpPr>
          <p:cNvPr id="445" name="Google Shape;445;p4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6" name="Google Shape;446;p49"/>
          <p:cNvCxnSpPr/>
          <p:nvPr/>
        </p:nvCxnSpPr>
        <p:spPr>
          <a:xfrm>
            <a:off x="-257975"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7" name="Google Shape;447;p4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8" name="Google Shape;448;p49"/>
          <p:cNvCxnSpPr/>
          <p:nvPr/>
        </p:nvCxnSpPr>
        <p:spPr>
          <a:xfrm>
            <a:off x="6467450"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45025"/>
            <a:ext cx="56811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50389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2" name="Google Shape;32;p5"/>
          <p:cNvSpPr txBox="1">
            <a:spLocks noGrp="1"/>
          </p:cNvSpPr>
          <p:nvPr>
            <p:ph type="subTitle" idx="2"/>
          </p:nvPr>
        </p:nvSpPr>
        <p:spPr>
          <a:xfrm>
            <a:off x="50389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 name="Google Shape;33;p5"/>
          <p:cNvSpPr txBox="1">
            <a:spLocks noGrp="1"/>
          </p:cNvSpPr>
          <p:nvPr>
            <p:ph type="subTitle" idx="3"/>
          </p:nvPr>
        </p:nvSpPr>
        <p:spPr>
          <a:xfrm>
            <a:off x="16931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4" name="Google Shape;34;p5"/>
          <p:cNvSpPr txBox="1">
            <a:spLocks noGrp="1"/>
          </p:cNvSpPr>
          <p:nvPr>
            <p:ph type="subTitle" idx="4"/>
          </p:nvPr>
        </p:nvSpPr>
        <p:spPr>
          <a:xfrm>
            <a:off x="16931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5" name="Google Shape;35;p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 name="Google Shape;36;p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 name="Google Shape;37;p5"/>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5" name="Google Shape;75;p13"/>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6" name="Google Shape;76;p13"/>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8" name="Google Shape;78;p13"/>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9" name="Google Shape;79;p13"/>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0" name="Google Shape;80;p13"/>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 name="Google Shape;81;p13"/>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2" name="Google Shape;82;p13"/>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 name="Google Shape;83;p13"/>
          <p:cNvSpPr txBox="1">
            <a:spLocks noGrp="1"/>
          </p:cNvSpPr>
          <p:nvPr>
            <p:ph type="title" idx="9" hasCustomPrompt="1"/>
          </p:nvPr>
        </p:nvSpPr>
        <p:spPr>
          <a:xfrm>
            <a:off x="23786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57244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237870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572445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1">
  <p:cSld name="CUSTOM_1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7200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4"/>
          <p:cNvSpPr txBox="1">
            <a:spLocks noGrp="1"/>
          </p:cNvSpPr>
          <p:nvPr>
            <p:ph type="title" idx="2" hasCustomPrompt="1"/>
          </p:nvPr>
        </p:nvSpPr>
        <p:spPr>
          <a:xfrm>
            <a:off x="14826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a:spLocks noGrp="1"/>
          </p:cNvSpPr>
          <p:nvPr>
            <p:ph type="subTitle" idx="1"/>
          </p:nvPr>
        </p:nvSpPr>
        <p:spPr>
          <a:xfrm>
            <a:off x="720000" y="2081199"/>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4"/>
          <p:cNvSpPr txBox="1">
            <a:spLocks noGrp="1"/>
          </p:cNvSpPr>
          <p:nvPr>
            <p:ph type="title" idx="3"/>
          </p:nvPr>
        </p:nvSpPr>
        <p:spPr>
          <a:xfrm>
            <a:off x="34038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title" idx="4" hasCustomPrompt="1"/>
          </p:nvPr>
        </p:nvSpPr>
        <p:spPr>
          <a:xfrm>
            <a:off x="41664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a:spLocks noGrp="1"/>
          </p:cNvSpPr>
          <p:nvPr>
            <p:ph type="subTitle" idx="5"/>
          </p:nvPr>
        </p:nvSpPr>
        <p:spPr>
          <a:xfrm>
            <a:off x="34038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4"/>
          <p:cNvSpPr txBox="1">
            <a:spLocks noGrp="1"/>
          </p:cNvSpPr>
          <p:nvPr>
            <p:ph type="title" idx="6"/>
          </p:nvPr>
        </p:nvSpPr>
        <p:spPr>
          <a:xfrm>
            <a:off x="60876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4"/>
          <p:cNvSpPr txBox="1">
            <a:spLocks noGrp="1"/>
          </p:cNvSpPr>
          <p:nvPr>
            <p:ph type="title" idx="7" hasCustomPrompt="1"/>
          </p:nvPr>
        </p:nvSpPr>
        <p:spPr>
          <a:xfrm>
            <a:off x="68502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a:spLocks noGrp="1"/>
          </p:cNvSpPr>
          <p:nvPr>
            <p:ph type="subTitle" idx="8"/>
          </p:nvPr>
        </p:nvSpPr>
        <p:spPr>
          <a:xfrm>
            <a:off x="60876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4"/>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4"/>
          <p:cNvSpPr txBox="1">
            <a:spLocks noGrp="1"/>
          </p:cNvSpPr>
          <p:nvPr>
            <p:ph type="title" idx="13" hasCustomPrompt="1"/>
          </p:nvPr>
        </p:nvSpPr>
        <p:spPr>
          <a:xfrm>
            <a:off x="14826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a:spLocks noGrp="1"/>
          </p:cNvSpPr>
          <p:nvPr>
            <p:ph type="subTitle" idx="14"/>
          </p:nvPr>
        </p:nvSpPr>
        <p:spPr>
          <a:xfrm>
            <a:off x="7200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4"/>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3" name="Google Shape;103;p14"/>
          <p:cNvSpPr txBox="1">
            <a:spLocks noGrp="1"/>
          </p:cNvSpPr>
          <p:nvPr>
            <p:ph type="title" idx="16" hasCustomPrompt="1"/>
          </p:nvPr>
        </p:nvSpPr>
        <p:spPr>
          <a:xfrm>
            <a:off x="41664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a:spLocks noGrp="1"/>
          </p:cNvSpPr>
          <p:nvPr>
            <p:ph type="subTitle" idx="17"/>
          </p:nvPr>
        </p:nvSpPr>
        <p:spPr>
          <a:xfrm>
            <a:off x="34038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4"/>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4"/>
          <p:cNvSpPr txBox="1">
            <a:spLocks noGrp="1"/>
          </p:cNvSpPr>
          <p:nvPr>
            <p:ph type="title" idx="19" hasCustomPrompt="1"/>
          </p:nvPr>
        </p:nvSpPr>
        <p:spPr>
          <a:xfrm>
            <a:off x="68502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a:spLocks noGrp="1"/>
          </p:cNvSpPr>
          <p:nvPr>
            <p:ph type="subTitle" idx="20"/>
          </p:nvPr>
        </p:nvSpPr>
        <p:spPr>
          <a:xfrm>
            <a:off x="60876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4"/>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09" name="Google Shape;109;p1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0" name="Google Shape;110;p1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1" name="Google Shape;111;p1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12" name="Google Shape;112;p1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14">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3742850" y="1549875"/>
            <a:ext cx="4545000" cy="1291200"/>
          </a:xfrm>
          <a:prstGeom prst="rect">
            <a:avLst/>
          </a:prstGeom>
        </p:spPr>
        <p:txBody>
          <a:bodyPr spcFirstLastPara="1" wrap="square" lIns="91425" tIns="91425" rIns="91425" bIns="91425" anchor="t" anchorCtr="0">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a:endParaRPr/>
          </a:p>
        </p:txBody>
      </p:sp>
      <p:sp>
        <p:nvSpPr>
          <p:cNvPr id="139" name="Google Shape;139;p19"/>
          <p:cNvSpPr txBox="1">
            <a:spLocks noGrp="1"/>
          </p:cNvSpPr>
          <p:nvPr>
            <p:ph type="subTitle" idx="1"/>
          </p:nvPr>
        </p:nvSpPr>
        <p:spPr>
          <a:xfrm>
            <a:off x="3742850" y="3039213"/>
            <a:ext cx="4545000" cy="55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cxnSp>
        <p:nvCxnSpPr>
          <p:cNvPr id="140" name="Google Shape;140;p1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1" name="Google Shape;141;p1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2" name="Google Shape;142;p1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3" name="Google Shape;143;p1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4" name="Google Shape;144;p1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5" name="Google Shape;145;p1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146"/>
        <p:cNvGrpSpPr/>
        <p:nvPr/>
      </p:nvGrpSpPr>
      <p:grpSpPr>
        <a:xfrm>
          <a:off x="0" y="0"/>
          <a:ext cx="0" cy="0"/>
          <a:chOff x="0" y="0"/>
          <a:chExt cx="0" cy="0"/>
        </a:xfrm>
      </p:grpSpPr>
      <p:sp>
        <p:nvSpPr>
          <p:cNvPr id="147" name="Google Shape;147;p20"/>
          <p:cNvSpPr txBox="1">
            <a:spLocks noGrp="1"/>
          </p:cNvSpPr>
          <p:nvPr>
            <p:ph type="title"/>
          </p:nvPr>
        </p:nvSpPr>
        <p:spPr>
          <a:xfrm>
            <a:off x="1677925" y="2511803"/>
            <a:ext cx="3714900" cy="8058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8" name="Google Shape;148;p20"/>
          <p:cNvSpPr txBox="1">
            <a:spLocks noGrp="1"/>
          </p:cNvSpPr>
          <p:nvPr>
            <p:ph type="title" idx="2" hasCustomPrompt="1"/>
          </p:nvPr>
        </p:nvSpPr>
        <p:spPr>
          <a:xfrm>
            <a:off x="3741925" y="1484693"/>
            <a:ext cx="1650900" cy="978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49" name="Google Shape;149;p20"/>
          <p:cNvSpPr txBox="1">
            <a:spLocks noGrp="1"/>
          </p:cNvSpPr>
          <p:nvPr>
            <p:ph type="subTitle" idx="1"/>
          </p:nvPr>
        </p:nvSpPr>
        <p:spPr>
          <a:xfrm>
            <a:off x="831625" y="3244000"/>
            <a:ext cx="4561200" cy="393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50" name="Google Shape;150;p20"/>
          <p:cNvCxnSpPr/>
          <p:nvPr/>
        </p:nvCxnSpPr>
        <p:spPr>
          <a:xfrm rot="10800000">
            <a:off x="-30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1" name="Google Shape;151;p20"/>
          <p:cNvCxnSpPr/>
          <p:nvPr/>
        </p:nvCxnSpPr>
        <p:spPr>
          <a:xfrm rot="10800000">
            <a:off x="-30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2" name="Google Shape;152;p20"/>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3" name="Google Shape;153;p20"/>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5" r:id="rId4"/>
    <p:sldLayoutId id="2147483658" r:id="rId5"/>
    <p:sldLayoutId id="2147483659" r:id="rId6"/>
    <p:sldLayoutId id="2147483660" r:id="rId7"/>
    <p:sldLayoutId id="2147483665" r:id="rId8"/>
    <p:sldLayoutId id="2147483666" r:id="rId9"/>
    <p:sldLayoutId id="2147483669" r:id="rId10"/>
    <p:sldLayoutId id="2147483672" r:id="rId11"/>
    <p:sldLayoutId id="2147483673" r:id="rId12"/>
    <p:sldLayoutId id="2147483674" r:id="rId13"/>
    <p:sldLayoutId id="2147483685" r:id="rId14"/>
    <p:sldLayoutId id="2147483695" r:id="rId15"/>
    <p:sldLayoutId id="2147483697" r:id="rId16"/>
    <p:sldLayoutId id="2147483698" r:id="rId17"/>
    <p:sldLayoutId id="2147483699"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webp"/><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7.webp"/><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10.xml"/><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10.xml"/><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8.xml"/><Relationship Id="rId1" Type="http://schemas.openxmlformats.org/officeDocument/2006/relationships/slideLayout" Target="../slideLayouts/slideLayout11.xml"/><Relationship Id="rId5" Type="http://schemas.openxmlformats.org/officeDocument/2006/relationships/image" Target="../media/image25.png"/><Relationship Id="rId4" Type="http://schemas.openxmlformats.org/officeDocument/2006/relationships/hyperlink" Target="file:///C:\Users\PC\OneDrive\Desktop\Billiard%20Managament%20System.ln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2.webp"/><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webp"/><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4.webp"/><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webp"/><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2EDCBBF-3779-6BE3-00C5-6E34C2595047}"/>
              </a:ext>
            </a:extLst>
          </p:cNvPr>
          <p:cNvSpPr/>
          <p:nvPr/>
        </p:nvSpPr>
        <p:spPr>
          <a:xfrm>
            <a:off x="298938" y="873954"/>
            <a:ext cx="8546122" cy="4056771"/>
          </a:xfrm>
          <a:prstGeom prst="rect">
            <a:avLst/>
          </a:prstGeom>
          <a:solidFill>
            <a:srgbClr val="2C3F7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Google Shape;482;p59">
            <a:extLst>
              <a:ext uri="{FF2B5EF4-FFF2-40B4-BE49-F238E27FC236}">
                <a16:creationId xmlns:a16="http://schemas.microsoft.com/office/drawing/2014/main" id="{9390244A-90CE-0A41-B65A-4994DE3306C1}"/>
              </a:ext>
            </a:extLst>
          </p:cNvPr>
          <p:cNvSpPr txBox="1">
            <a:spLocks/>
          </p:cNvSpPr>
          <p:nvPr/>
        </p:nvSpPr>
        <p:spPr>
          <a:xfrm>
            <a:off x="1039948" y="1363687"/>
            <a:ext cx="7064100" cy="4337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Vidaloka"/>
              <a:buNone/>
              <a:defRPr sz="65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9pPr>
          </a:lstStyle>
          <a:p>
            <a:r>
              <a:rPr lang="vi-VN" sz="1800" dirty="0">
                <a:solidFill>
                  <a:schemeClr val="bg1"/>
                </a:solidFill>
                <a:latin typeface="Montserrat" panose="00000500000000000000" pitchFamily="2" charset="-93"/>
              </a:rPr>
              <a:t>PROJECT 01</a:t>
            </a:r>
          </a:p>
        </p:txBody>
      </p:sp>
      <p:sp>
        <p:nvSpPr>
          <p:cNvPr id="6" name="Google Shape;482;p59">
            <a:extLst>
              <a:ext uri="{FF2B5EF4-FFF2-40B4-BE49-F238E27FC236}">
                <a16:creationId xmlns:a16="http://schemas.microsoft.com/office/drawing/2014/main" id="{B91F945E-258D-BAB8-C950-0CDA43D7AAF4}"/>
              </a:ext>
            </a:extLst>
          </p:cNvPr>
          <p:cNvSpPr txBox="1">
            <a:spLocks/>
          </p:cNvSpPr>
          <p:nvPr/>
        </p:nvSpPr>
        <p:spPr>
          <a:xfrm>
            <a:off x="-2" y="2152870"/>
            <a:ext cx="9144000" cy="63099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Vidaloka"/>
              <a:buNone/>
              <a:defRPr sz="65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1" u="none" strike="noStrike" cap="none">
                <a:solidFill>
                  <a:schemeClr val="dk1"/>
                </a:solidFill>
                <a:latin typeface="Arial"/>
                <a:ea typeface="Arial"/>
                <a:cs typeface="Arial"/>
                <a:sym typeface="Arial"/>
              </a:defRPr>
            </a:lvl9pPr>
          </a:lstStyle>
          <a:p>
            <a:r>
              <a:rPr lang="vi-VN" sz="3200" b="1" dirty="0">
                <a:solidFill>
                  <a:schemeClr val="bg1"/>
                </a:solidFill>
              </a:rPr>
              <a:t>PHẦN MỀM QUẢN LÝ CỬA HÀNG BILLIARD</a:t>
            </a:r>
          </a:p>
        </p:txBody>
      </p:sp>
      <p:sp>
        <p:nvSpPr>
          <p:cNvPr id="8" name="Subtitle 3">
            <a:extLst>
              <a:ext uri="{FF2B5EF4-FFF2-40B4-BE49-F238E27FC236}">
                <a16:creationId xmlns:a16="http://schemas.microsoft.com/office/drawing/2014/main" id="{56871BA4-830A-6293-D2D5-A4EFEF6BEC81}"/>
              </a:ext>
            </a:extLst>
          </p:cNvPr>
          <p:cNvSpPr txBox="1">
            <a:spLocks/>
          </p:cNvSpPr>
          <p:nvPr/>
        </p:nvSpPr>
        <p:spPr>
          <a:xfrm>
            <a:off x="1987060" y="3139292"/>
            <a:ext cx="5169877" cy="139534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vi-VN" dirty="0">
                <a:solidFill>
                  <a:schemeClr val="bg1"/>
                </a:solidFill>
                <a:latin typeface="Montserrat" panose="00000500000000000000" pitchFamily="2" charset="-93"/>
              </a:rPr>
              <a:t>Chuyên ngành:		Kĩ thuật phần mềm</a:t>
            </a:r>
          </a:p>
          <a:p>
            <a:pPr>
              <a:lnSpc>
                <a:spcPct val="150000"/>
              </a:lnSpc>
            </a:pPr>
            <a:r>
              <a:rPr lang="vi-VN" dirty="0">
                <a:solidFill>
                  <a:schemeClr val="bg1"/>
                </a:solidFill>
                <a:latin typeface="Montserrat" panose="00000500000000000000" pitchFamily="2" charset="-93"/>
              </a:rPr>
              <a:t>Giảng viên hướng dẫn: 	Thầy Nguyễn Quang Kỳ</a:t>
            </a:r>
          </a:p>
          <a:p>
            <a:pPr>
              <a:lnSpc>
                <a:spcPct val="150000"/>
              </a:lnSpc>
            </a:pPr>
            <a:r>
              <a:rPr lang="vi-VN" dirty="0">
                <a:solidFill>
                  <a:schemeClr val="bg1"/>
                </a:solidFill>
                <a:latin typeface="Montserrat" panose="00000500000000000000" pitchFamily="2" charset="-93"/>
              </a:rPr>
              <a:t>Học viên: 			Trần Quốc Khang</a:t>
            </a:r>
          </a:p>
          <a:p>
            <a:pPr>
              <a:lnSpc>
                <a:spcPct val="150000"/>
              </a:lnSpc>
            </a:pPr>
            <a:r>
              <a:rPr lang="vi-VN" dirty="0">
                <a:solidFill>
                  <a:schemeClr val="bg1"/>
                </a:solidFill>
                <a:latin typeface="Montserrat" panose="00000500000000000000" pitchFamily="2" charset="-93"/>
              </a:rPr>
              <a:t>Lớp:			K22PFP-01</a:t>
            </a:r>
          </a:p>
          <a:p>
            <a:endParaRPr lang="vi-VN" dirty="0">
              <a:solidFill>
                <a:schemeClr val="bg1"/>
              </a:solidFill>
              <a:latin typeface="Montserrat" panose="00000500000000000000" pitchFamily="2" charset="-93"/>
            </a:endParaRPr>
          </a:p>
        </p:txBody>
      </p:sp>
    </p:spTree>
    <p:extLst>
      <p:ext uri="{BB962C8B-B14F-4D97-AF65-F5344CB8AC3E}">
        <p14:creationId xmlns:p14="http://schemas.microsoft.com/office/powerpoint/2010/main" val="38681712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sp>
        <p:nvSpPr>
          <p:cNvPr id="948" name="Google Shape;948;p9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1.6. </a:t>
            </a:r>
            <a:r>
              <a:rPr lang="vi-VN" b="1" dirty="0"/>
              <a:t>Kế hoạch </a:t>
            </a:r>
            <a:r>
              <a:rPr lang="en" b="1" dirty="0"/>
              <a:t>thực hiện</a:t>
            </a:r>
            <a:r>
              <a:rPr lang="vi-VN" b="1" dirty="0"/>
              <a:t> </a:t>
            </a:r>
            <a:endParaRPr b="1" dirty="0"/>
          </a:p>
        </p:txBody>
      </p:sp>
      <p:sp>
        <p:nvSpPr>
          <p:cNvPr id="949" name="Google Shape;949;p91"/>
          <p:cNvSpPr txBox="1"/>
          <p:nvPr/>
        </p:nvSpPr>
        <p:spPr>
          <a:xfrm>
            <a:off x="6565324" y="1913375"/>
            <a:ext cx="2023002"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dirty="0">
                <a:solidFill>
                  <a:schemeClr val="dk1"/>
                </a:solidFill>
                <a:latin typeface="Montserrat"/>
                <a:ea typeface="Montserrat"/>
                <a:cs typeface="Montserrat"/>
                <a:sym typeface="Montserrat"/>
              </a:rPr>
              <a:t>Phân tích và thiết kế hệ thống</a:t>
            </a:r>
            <a:endParaRPr dirty="0">
              <a:solidFill>
                <a:schemeClr val="dk1"/>
              </a:solidFill>
              <a:latin typeface="Montserrat"/>
              <a:ea typeface="Montserrat"/>
              <a:cs typeface="Montserrat"/>
              <a:sym typeface="Montserrat"/>
            </a:endParaRPr>
          </a:p>
        </p:txBody>
      </p:sp>
      <p:sp>
        <p:nvSpPr>
          <p:cNvPr id="950" name="Google Shape;950;p91"/>
          <p:cNvSpPr txBox="1"/>
          <p:nvPr/>
        </p:nvSpPr>
        <p:spPr>
          <a:xfrm>
            <a:off x="2090575" y="1913375"/>
            <a:ext cx="29921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vi-VN" noProof="1">
                <a:solidFill>
                  <a:schemeClr val="dk1"/>
                </a:solidFill>
                <a:latin typeface="Montserrat"/>
                <a:ea typeface="Montserrat"/>
                <a:cs typeface="Montserrat"/>
                <a:sym typeface="Montserrat"/>
              </a:rPr>
              <a:t>Nghiên cứu </a:t>
            </a:r>
            <a:r>
              <a:rPr lang="en-US" dirty="0">
                <a:solidFill>
                  <a:schemeClr val="dk1"/>
                </a:solidFill>
                <a:latin typeface="Montserrat"/>
                <a:ea typeface="Montserrat"/>
                <a:cs typeface="Montserrat"/>
                <a:sym typeface="Montserrat"/>
              </a:rPr>
              <a:t>n</a:t>
            </a:r>
            <a:r>
              <a:rPr lang="en" dirty="0">
                <a:solidFill>
                  <a:schemeClr val="dk1"/>
                </a:solidFill>
                <a:latin typeface="Montserrat"/>
                <a:ea typeface="Montserrat"/>
                <a:cs typeface="Montserrat"/>
                <a:sym typeface="Montserrat"/>
              </a:rPr>
              <a:t>ghiệp vụ của các bộ phận quản lý cửa hàng</a:t>
            </a:r>
            <a:endParaRPr dirty="0">
              <a:solidFill>
                <a:schemeClr val="dk1"/>
              </a:solidFill>
              <a:latin typeface="Montserrat"/>
              <a:ea typeface="Montserrat"/>
              <a:cs typeface="Montserrat"/>
              <a:sym typeface="Montserrat"/>
            </a:endParaRPr>
          </a:p>
        </p:txBody>
      </p:sp>
      <p:sp>
        <p:nvSpPr>
          <p:cNvPr id="951" name="Google Shape;951;p91"/>
          <p:cNvSpPr txBox="1"/>
          <p:nvPr/>
        </p:nvSpPr>
        <p:spPr>
          <a:xfrm>
            <a:off x="4712150" y="354197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Vidaloka"/>
                <a:ea typeface="Vidaloka"/>
                <a:cs typeface="Vidaloka"/>
                <a:sym typeface="Vidaloka"/>
              </a:rPr>
              <a:t>Phân tích</a:t>
            </a:r>
            <a:endParaRPr sz="2400" b="1" dirty="0">
              <a:solidFill>
                <a:schemeClr val="dk1"/>
              </a:solidFill>
              <a:latin typeface="Vidaloka"/>
              <a:ea typeface="Vidaloka"/>
              <a:cs typeface="Vidaloka"/>
              <a:sym typeface="Vidaloka"/>
            </a:endParaRPr>
          </a:p>
        </p:txBody>
      </p:sp>
      <p:sp>
        <p:nvSpPr>
          <p:cNvPr id="952" name="Google Shape;952;p91"/>
          <p:cNvSpPr txBox="1"/>
          <p:nvPr/>
        </p:nvSpPr>
        <p:spPr>
          <a:xfrm>
            <a:off x="4380640" y="3881975"/>
            <a:ext cx="238592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dirty="0">
                <a:solidFill>
                  <a:schemeClr val="dk1"/>
                </a:solidFill>
                <a:latin typeface="Montserrat"/>
                <a:ea typeface="Montserrat"/>
                <a:cs typeface="Montserrat"/>
                <a:sym typeface="Montserrat"/>
              </a:rPr>
              <a:t>Xác định và phân tích yêu cầu hệ thống</a:t>
            </a:r>
            <a:endParaRPr dirty="0">
              <a:solidFill>
                <a:schemeClr val="dk1"/>
              </a:solidFill>
              <a:latin typeface="Montserrat"/>
              <a:ea typeface="Montserrat"/>
              <a:cs typeface="Montserrat"/>
              <a:sym typeface="Montserrat"/>
            </a:endParaRPr>
          </a:p>
        </p:txBody>
      </p:sp>
      <p:sp>
        <p:nvSpPr>
          <p:cNvPr id="953" name="Google Shape;953;p91"/>
          <p:cNvSpPr txBox="1"/>
          <p:nvPr/>
        </p:nvSpPr>
        <p:spPr>
          <a:xfrm>
            <a:off x="705725" y="354197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Vidaloka"/>
                <a:ea typeface="Vidaloka"/>
                <a:cs typeface="Vidaloka"/>
                <a:sym typeface="Vidaloka"/>
              </a:rPr>
              <a:t>Nghiên cứu</a:t>
            </a:r>
            <a:endParaRPr sz="2400" b="1" dirty="0">
              <a:solidFill>
                <a:schemeClr val="dk1"/>
              </a:solidFill>
              <a:latin typeface="Vidaloka"/>
              <a:ea typeface="Vidaloka"/>
              <a:cs typeface="Vidaloka"/>
              <a:sym typeface="Vidaloka"/>
            </a:endParaRPr>
          </a:p>
        </p:txBody>
      </p:sp>
      <p:sp>
        <p:nvSpPr>
          <p:cNvPr id="954" name="Google Shape;954;p91"/>
          <p:cNvSpPr txBox="1"/>
          <p:nvPr/>
        </p:nvSpPr>
        <p:spPr>
          <a:xfrm>
            <a:off x="159033" y="3881975"/>
            <a:ext cx="2816284"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noProof="1">
                <a:solidFill>
                  <a:schemeClr val="dk1"/>
                </a:solidFill>
                <a:latin typeface="Montserrat"/>
                <a:ea typeface="Montserrat"/>
                <a:cs typeface="Montserrat"/>
                <a:sym typeface="Montserrat"/>
              </a:rPr>
              <a:t>Nghiên</a:t>
            </a:r>
            <a:r>
              <a:rPr lang="en-US" dirty="0">
                <a:solidFill>
                  <a:schemeClr val="dk1"/>
                </a:solidFill>
                <a:latin typeface="Montserrat"/>
                <a:ea typeface="Montserrat"/>
                <a:cs typeface="Montserrat"/>
                <a:sym typeface="Montserrat"/>
              </a:rPr>
              <a:t> </a:t>
            </a:r>
            <a:r>
              <a:rPr lang="vi-VN" dirty="0">
                <a:solidFill>
                  <a:schemeClr val="dk1"/>
                </a:solidFill>
                <a:latin typeface="Montserrat"/>
                <a:ea typeface="Montserrat"/>
                <a:cs typeface="Montserrat"/>
                <a:sym typeface="Montserrat"/>
              </a:rPr>
              <a:t>cứu</a:t>
            </a:r>
            <a:r>
              <a:rPr lang="en-US" dirty="0">
                <a:solidFill>
                  <a:schemeClr val="dk1"/>
                </a:solidFill>
                <a:latin typeface="Montserrat"/>
                <a:ea typeface="Montserrat"/>
                <a:cs typeface="Montserrat"/>
                <a:sym typeface="Montserrat"/>
              </a:rPr>
              <a:t> c</a:t>
            </a:r>
            <a:r>
              <a:rPr lang="en" dirty="0">
                <a:solidFill>
                  <a:schemeClr val="dk1"/>
                </a:solidFill>
                <a:latin typeface="Montserrat"/>
                <a:ea typeface="Montserrat"/>
                <a:cs typeface="Montserrat"/>
                <a:sym typeface="Montserrat"/>
              </a:rPr>
              <a:t>ách thức hoạt động của cửa hàng Billiard</a:t>
            </a:r>
            <a:endParaRPr dirty="0">
              <a:solidFill>
                <a:schemeClr val="dk1"/>
              </a:solidFill>
              <a:latin typeface="Montserrat"/>
              <a:ea typeface="Montserrat"/>
              <a:cs typeface="Montserrat"/>
              <a:sym typeface="Montserrat"/>
            </a:endParaRPr>
          </a:p>
        </p:txBody>
      </p:sp>
      <p:grpSp>
        <p:nvGrpSpPr>
          <p:cNvPr id="955" name="Google Shape;955;p91"/>
          <p:cNvGrpSpPr/>
          <p:nvPr/>
        </p:nvGrpSpPr>
        <p:grpSpPr>
          <a:xfrm>
            <a:off x="1061626" y="2700425"/>
            <a:ext cx="7013349" cy="667500"/>
            <a:chOff x="1061626" y="2700425"/>
            <a:chExt cx="7013349" cy="667500"/>
          </a:xfrm>
        </p:grpSpPr>
        <p:cxnSp>
          <p:nvCxnSpPr>
            <p:cNvPr id="956" name="Google Shape;956;p91"/>
            <p:cNvCxnSpPr>
              <a:stCxn id="957" idx="3"/>
              <a:endCxn id="958" idx="1"/>
            </p:cNvCxnSpPr>
            <p:nvPr/>
          </p:nvCxnSpPr>
          <p:spPr>
            <a:xfrm>
              <a:off x="2072626" y="3034175"/>
              <a:ext cx="1006800" cy="0"/>
            </a:xfrm>
            <a:prstGeom prst="straightConnector1">
              <a:avLst/>
            </a:prstGeom>
            <a:noFill/>
            <a:ln w="28575" cap="flat" cmpd="sng">
              <a:solidFill>
                <a:schemeClr val="accent2"/>
              </a:solidFill>
              <a:prstDash val="solid"/>
              <a:round/>
              <a:headEnd type="none" w="med" len="med"/>
              <a:tailEnd type="none" w="med" len="med"/>
            </a:ln>
          </p:spPr>
        </p:cxnSp>
        <p:cxnSp>
          <p:nvCxnSpPr>
            <p:cNvPr id="959" name="Google Shape;959;p91"/>
            <p:cNvCxnSpPr>
              <a:stCxn id="958" idx="3"/>
              <a:endCxn id="960" idx="1"/>
            </p:cNvCxnSpPr>
            <p:nvPr/>
          </p:nvCxnSpPr>
          <p:spPr>
            <a:xfrm>
              <a:off x="4061175" y="3034175"/>
              <a:ext cx="1021500" cy="0"/>
            </a:xfrm>
            <a:prstGeom prst="straightConnector1">
              <a:avLst/>
            </a:prstGeom>
            <a:noFill/>
            <a:ln w="28575" cap="flat" cmpd="sng">
              <a:solidFill>
                <a:schemeClr val="accent2"/>
              </a:solidFill>
              <a:prstDash val="solid"/>
              <a:round/>
              <a:headEnd type="none" w="med" len="med"/>
              <a:tailEnd type="none" w="med" len="med"/>
            </a:ln>
          </p:spPr>
        </p:cxnSp>
        <p:cxnSp>
          <p:nvCxnSpPr>
            <p:cNvPr id="961" name="Google Shape;961;p91"/>
            <p:cNvCxnSpPr>
              <a:stCxn id="960" idx="3"/>
              <a:endCxn id="962" idx="1"/>
            </p:cNvCxnSpPr>
            <p:nvPr/>
          </p:nvCxnSpPr>
          <p:spPr>
            <a:xfrm>
              <a:off x="6064400" y="3034175"/>
              <a:ext cx="1014300" cy="0"/>
            </a:xfrm>
            <a:prstGeom prst="straightConnector1">
              <a:avLst/>
            </a:prstGeom>
            <a:noFill/>
            <a:ln w="28575" cap="flat" cmpd="sng">
              <a:solidFill>
                <a:schemeClr val="accent2"/>
              </a:solidFill>
              <a:prstDash val="solid"/>
              <a:round/>
              <a:headEnd type="none" w="med" len="med"/>
              <a:tailEnd type="none" w="med" len="med"/>
            </a:ln>
          </p:spPr>
        </p:cxnSp>
        <p:sp>
          <p:nvSpPr>
            <p:cNvPr id="957" name="Google Shape;957;p91"/>
            <p:cNvSpPr txBox="1"/>
            <p:nvPr/>
          </p:nvSpPr>
          <p:spPr>
            <a:xfrm>
              <a:off x="1061626" y="270042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01</a:t>
              </a:r>
              <a:endParaRPr sz="3500" dirty="0">
                <a:solidFill>
                  <a:schemeClr val="accent1"/>
                </a:solidFill>
                <a:latin typeface="Vidaloka"/>
                <a:ea typeface="Vidaloka"/>
                <a:cs typeface="Vidaloka"/>
                <a:sym typeface="Vidaloka"/>
              </a:endParaRPr>
            </a:p>
          </p:txBody>
        </p:sp>
        <p:sp>
          <p:nvSpPr>
            <p:cNvPr id="958" name="Google Shape;958;p91"/>
            <p:cNvSpPr txBox="1"/>
            <p:nvPr/>
          </p:nvSpPr>
          <p:spPr>
            <a:xfrm>
              <a:off x="3079575" y="2700425"/>
              <a:ext cx="9816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02</a:t>
              </a:r>
              <a:endParaRPr sz="3500" dirty="0">
                <a:solidFill>
                  <a:schemeClr val="accent1"/>
                </a:solidFill>
                <a:latin typeface="Vidaloka"/>
                <a:ea typeface="Vidaloka"/>
                <a:cs typeface="Vidaloka"/>
                <a:sym typeface="Vidaloka"/>
              </a:endParaRPr>
            </a:p>
          </p:txBody>
        </p:sp>
        <p:sp>
          <p:nvSpPr>
            <p:cNvPr id="960" name="Google Shape;960;p91"/>
            <p:cNvSpPr txBox="1"/>
            <p:nvPr/>
          </p:nvSpPr>
          <p:spPr>
            <a:xfrm>
              <a:off x="5082800" y="2700425"/>
              <a:ext cx="9816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03</a:t>
              </a:r>
              <a:endParaRPr sz="3500" dirty="0">
                <a:solidFill>
                  <a:schemeClr val="accent1"/>
                </a:solidFill>
                <a:latin typeface="Vidaloka"/>
                <a:ea typeface="Vidaloka"/>
                <a:cs typeface="Vidaloka"/>
                <a:sym typeface="Vidaloka"/>
              </a:endParaRPr>
            </a:p>
          </p:txBody>
        </p:sp>
        <p:sp>
          <p:nvSpPr>
            <p:cNvPr id="962" name="Google Shape;962;p91"/>
            <p:cNvSpPr txBox="1"/>
            <p:nvPr/>
          </p:nvSpPr>
          <p:spPr>
            <a:xfrm>
              <a:off x="7078675" y="2700425"/>
              <a:ext cx="9963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accent1"/>
                  </a:solidFill>
                  <a:latin typeface="Vidaloka"/>
                  <a:ea typeface="Vidaloka"/>
                  <a:cs typeface="Vidaloka"/>
                  <a:sym typeface="Vidaloka"/>
                </a:rPr>
                <a:t>04</a:t>
              </a:r>
              <a:endParaRPr sz="3500" dirty="0">
                <a:solidFill>
                  <a:schemeClr val="accent1"/>
                </a:solidFill>
                <a:latin typeface="Vidaloka"/>
                <a:ea typeface="Vidaloka"/>
                <a:cs typeface="Vidaloka"/>
                <a:sym typeface="Vidaloka"/>
              </a:endParaRPr>
            </a:p>
          </p:txBody>
        </p:sp>
      </p:grpSp>
      <p:sp>
        <p:nvSpPr>
          <p:cNvPr id="963" name="Google Shape;963;p91"/>
          <p:cNvSpPr txBox="1"/>
          <p:nvPr/>
        </p:nvSpPr>
        <p:spPr>
          <a:xfrm>
            <a:off x="2725175" y="154052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Vidaloka"/>
                <a:ea typeface="Vidaloka"/>
                <a:cs typeface="Vidaloka"/>
                <a:sym typeface="Vidaloka"/>
              </a:rPr>
              <a:t>Nghiên cứu</a:t>
            </a:r>
            <a:endParaRPr sz="2400" b="1" dirty="0">
              <a:solidFill>
                <a:schemeClr val="dk1"/>
              </a:solidFill>
              <a:latin typeface="Vidaloka"/>
              <a:ea typeface="Vidaloka"/>
              <a:cs typeface="Vidaloka"/>
              <a:sym typeface="Vidaloka"/>
            </a:endParaRPr>
          </a:p>
        </p:txBody>
      </p:sp>
      <p:sp>
        <p:nvSpPr>
          <p:cNvPr id="964" name="Google Shape;964;p91"/>
          <p:cNvSpPr txBox="1"/>
          <p:nvPr/>
        </p:nvSpPr>
        <p:spPr>
          <a:xfrm>
            <a:off x="6715375" y="155907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dirty="0">
                <a:solidFill>
                  <a:schemeClr val="dk1"/>
                </a:solidFill>
                <a:latin typeface="Vidaloka"/>
                <a:ea typeface="Vidaloka"/>
                <a:cs typeface="Vidaloka"/>
                <a:sym typeface="Vidaloka"/>
              </a:rPr>
              <a:t>Phân tích</a:t>
            </a:r>
            <a:endParaRPr sz="2400" b="1" dirty="0">
              <a:solidFill>
                <a:schemeClr val="dk1"/>
              </a:solidFill>
              <a:latin typeface="Vidaloka"/>
              <a:ea typeface="Vidaloka"/>
              <a:cs typeface="Vidaloka"/>
              <a:sym typeface="Vidaloka"/>
            </a:endParaRPr>
          </a:p>
        </p:txBody>
      </p:sp>
      <p:sp>
        <p:nvSpPr>
          <p:cNvPr id="2" name="Google Shape;503;p61">
            <a:extLst>
              <a:ext uri="{FF2B5EF4-FFF2-40B4-BE49-F238E27FC236}">
                <a16:creationId xmlns:a16="http://schemas.microsoft.com/office/drawing/2014/main" id="{DD78A198-E990-0331-5843-60E3019F6346}"/>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09</a:t>
            </a:r>
            <a:endParaRPr lang="en"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sp>
        <p:nvSpPr>
          <p:cNvPr id="948" name="Google Shape;948;p9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1.6. </a:t>
            </a:r>
            <a:r>
              <a:rPr lang="vi-VN" b="1" dirty="0"/>
              <a:t>Kế hoạch </a:t>
            </a:r>
            <a:r>
              <a:rPr lang="en" b="1" dirty="0"/>
              <a:t>thực hiện</a:t>
            </a:r>
            <a:r>
              <a:rPr lang="vi-VN" b="1" dirty="0"/>
              <a:t> </a:t>
            </a:r>
            <a:endParaRPr b="1" dirty="0"/>
          </a:p>
        </p:txBody>
      </p:sp>
      <p:sp>
        <p:nvSpPr>
          <p:cNvPr id="949" name="Google Shape;949;p91"/>
          <p:cNvSpPr txBox="1"/>
          <p:nvPr/>
        </p:nvSpPr>
        <p:spPr>
          <a:xfrm>
            <a:off x="6565324" y="1913375"/>
            <a:ext cx="2023002"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dirty="0">
                <a:solidFill>
                  <a:schemeClr val="dk1"/>
                </a:solidFill>
                <a:latin typeface="Montserrat"/>
                <a:ea typeface="Montserrat"/>
                <a:cs typeface="Montserrat"/>
                <a:sym typeface="Montserrat"/>
              </a:rPr>
              <a:t>Triển khai cài đặt phần mềm</a:t>
            </a:r>
            <a:endParaRPr dirty="0">
              <a:solidFill>
                <a:schemeClr val="dk1"/>
              </a:solidFill>
              <a:latin typeface="Montserrat"/>
              <a:ea typeface="Montserrat"/>
              <a:cs typeface="Montserrat"/>
              <a:sym typeface="Montserrat"/>
            </a:endParaRPr>
          </a:p>
        </p:txBody>
      </p:sp>
      <p:sp>
        <p:nvSpPr>
          <p:cNvPr id="950" name="Google Shape;950;p91"/>
          <p:cNvSpPr txBox="1"/>
          <p:nvPr/>
        </p:nvSpPr>
        <p:spPr>
          <a:xfrm>
            <a:off x="2725175" y="1913375"/>
            <a:ext cx="1722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vi-VN" noProof="1">
                <a:solidFill>
                  <a:schemeClr val="dk1"/>
                </a:solidFill>
                <a:latin typeface="Montserrat"/>
                <a:ea typeface="Montserrat"/>
                <a:cs typeface="Montserrat"/>
                <a:sym typeface="Montserrat"/>
              </a:rPr>
              <a:t>Phát triển các chức năng chính của phần mềm</a:t>
            </a:r>
            <a:endParaRPr dirty="0">
              <a:solidFill>
                <a:schemeClr val="dk1"/>
              </a:solidFill>
              <a:latin typeface="Montserrat"/>
              <a:ea typeface="Montserrat"/>
              <a:cs typeface="Montserrat"/>
              <a:sym typeface="Montserrat"/>
            </a:endParaRPr>
          </a:p>
        </p:txBody>
      </p:sp>
      <p:sp>
        <p:nvSpPr>
          <p:cNvPr id="951" name="Google Shape;951;p91"/>
          <p:cNvSpPr txBox="1"/>
          <p:nvPr/>
        </p:nvSpPr>
        <p:spPr>
          <a:xfrm>
            <a:off x="4712150" y="354197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dirty="0">
                <a:solidFill>
                  <a:schemeClr val="dk1"/>
                </a:solidFill>
                <a:latin typeface="Vidaloka"/>
                <a:ea typeface="Vidaloka"/>
                <a:cs typeface="Vidaloka"/>
                <a:sym typeface="Vidaloka"/>
              </a:rPr>
              <a:t>Kiểm thử</a:t>
            </a:r>
            <a:endParaRPr sz="2400" b="1" dirty="0">
              <a:solidFill>
                <a:schemeClr val="dk1"/>
              </a:solidFill>
              <a:latin typeface="Vidaloka"/>
              <a:ea typeface="Vidaloka"/>
              <a:cs typeface="Vidaloka"/>
              <a:sym typeface="Vidaloka"/>
            </a:endParaRPr>
          </a:p>
        </p:txBody>
      </p:sp>
      <p:sp>
        <p:nvSpPr>
          <p:cNvPr id="952" name="Google Shape;952;p91"/>
          <p:cNvSpPr txBox="1"/>
          <p:nvPr/>
        </p:nvSpPr>
        <p:spPr>
          <a:xfrm>
            <a:off x="4581876" y="3881975"/>
            <a:ext cx="1983448"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dirty="0">
                <a:solidFill>
                  <a:schemeClr val="dk1"/>
                </a:solidFill>
                <a:latin typeface="Montserrat"/>
                <a:ea typeface="Montserrat"/>
                <a:cs typeface="Montserrat"/>
                <a:sym typeface="Montserrat"/>
              </a:rPr>
              <a:t>Tối ưu và kiểm thử các lỗi phát sinh</a:t>
            </a:r>
            <a:endParaRPr dirty="0">
              <a:solidFill>
                <a:schemeClr val="dk1"/>
              </a:solidFill>
              <a:latin typeface="Montserrat"/>
              <a:ea typeface="Montserrat"/>
              <a:cs typeface="Montserrat"/>
              <a:sym typeface="Montserrat"/>
            </a:endParaRPr>
          </a:p>
        </p:txBody>
      </p:sp>
      <p:sp>
        <p:nvSpPr>
          <p:cNvPr id="953" name="Google Shape;953;p91"/>
          <p:cNvSpPr txBox="1"/>
          <p:nvPr/>
        </p:nvSpPr>
        <p:spPr>
          <a:xfrm>
            <a:off x="705725" y="354197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dirty="0">
                <a:solidFill>
                  <a:schemeClr val="dk1"/>
                </a:solidFill>
                <a:latin typeface="Vidaloka"/>
                <a:ea typeface="Vidaloka"/>
                <a:cs typeface="Vidaloka"/>
                <a:sym typeface="Vidaloka"/>
              </a:rPr>
              <a:t>Thiết kế</a:t>
            </a:r>
            <a:endParaRPr sz="2400" b="1" dirty="0">
              <a:solidFill>
                <a:schemeClr val="dk1"/>
              </a:solidFill>
              <a:latin typeface="Vidaloka"/>
              <a:ea typeface="Vidaloka"/>
              <a:cs typeface="Vidaloka"/>
              <a:sym typeface="Vidaloka"/>
            </a:endParaRPr>
          </a:p>
        </p:txBody>
      </p:sp>
      <p:sp>
        <p:nvSpPr>
          <p:cNvPr id="954" name="Google Shape;954;p91"/>
          <p:cNvSpPr txBox="1"/>
          <p:nvPr/>
        </p:nvSpPr>
        <p:spPr>
          <a:xfrm>
            <a:off x="647114" y="3881975"/>
            <a:ext cx="1840122"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noProof="1">
                <a:solidFill>
                  <a:schemeClr val="dk1"/>
                </a:solidFill>
                <a:latin typeface="Montserrat"/>
                <a:ea typeface="Montserrat"/>
                <a:cs typeface="Montserrat"/>
                <a:sym typeface="Montserrat"/>
              </a:rPr>
              <a:t>Thiết kế CSDL và thiết kế giao diện</a:t>
            </a:r>
            <a:endParaRPr dirty="0">
              <a:solidFill>
                <a:schemeClr val="dk1"/>
              </a:solidFill>
              <a:latin typeface="Montserrat"/>
              <a:ea typeface="Montserrat"/>
              <a:cs typeface="Montserrat"/>
              <a:sym typeface="Montserrat"/>
            </a:endParaRPr>
          </a:p>
        </p:txBody>
      </p:sp>
      <p:grpSp>
        <p:nvGrpSpPr>
          <p:cNvPr id="955" name="Google Shape;955;p91"/>
          <p:cNvGrpSpPr/>
          <p:nvPr/>
        </p:nvGrpSpPr>
        <p:grpSpPr>
          <a:xfrm>
            <a:off x="1061626" y="2700425"/>
            <a:ext cx="7013349" cy="667500"/>
            <a:chOff x="1061626" y="2700425"/>
            <a:chExt cx="7013349" cy="667500"/>
          </a:xfrm>
        </p:grpSpPr>
        <p:cxnSp>
          <p:nvCxnSpPr>
            <p:cNvPr id="956" name="Google Shape;956;p91"/>
            <p:cNvCxnSpPr>
              <a:stCxn id="957" idx="3"/>
              <a:endCxn id="958" idx="1"/>
            </p:cNvCxnSpPr>
            <p:nvPr/>
          </p:nvCxnSpPr>
          <p:spPr>
            <a:xfrm>
              <a:off x="2072626" y="3034175"/>
              <a:ext cx="1006800" cy="0"/>
            </a:xfrm>
            <a:prstGeom prst="straightConnector1">
              <a:avLst/>
            </a:prstGeom>
            <a:noFill/>
            <a:ln w="28575" cap="flat" cmpd="sng">
              <a:solidFill>
                <a:schemeClr val="accent2"/>
              </a:solidFill>
              <a:prstDash val="solid"/>
              <a:round/>
              <a:headEnd type="none" w="med" len="med"/>
              <a:tailEnd type="none" w="med" len="med"/>
            </a:ln>
          </p:spPr>
        </p:cxnSp>
        <p:cxnSp>
          <p:nvCxnSpPr>
            <p:cNvPr id="959" name="Google Shape;959;p91"/>
            <p:cNvCxnSpPr>
              <a:stCxn id="958" idx="3"/>
              <a:endCxn id="960" idx="1"/>
            </p:cNvCxnSpPr>
            <p:nvPr/>
          </p:nvCxnSpPr>
          <p:spPr>
            <a:xfrm>
              <a:off x="4061175" y="3034175"/>
              <a:ext cx="1021500" cy="0"/>
            </a:xfrm>
            <a:prstGeom prst="straightConnector1">
              <a:avLst/>
            </a:prstGeom>
            <a:noFill/>
            <a:ln w="28575" cap="flat" cmpd="sng">
              <a:solidFill>
                <a:schemeClr val="accent2"/>
              </a:solidFill>
              <a:prstDash val="solid"/>
              <a:round/>
              <a:headEnd type="none" w="med" len="med"/>
              <a:tailEnd type="none" w="med" len="med"/>
            </a:ln>
          </p:spPr>
        </p:cxnSp>
        <p:cxnSp>
          <p:nvCxnSpPr>
            <p:cNvPr id="961" name="Google Shape;961;p91"/>
            <p:cNvCxnSpPr>
              <a:stCxn id="960" idx="3"/>
              <a:endCxn id="962" idx="1"/>
            </p:cNvCxnSpPr>
            <p:nvPr/>
          </p:nvCxnSpPr>
          <p:spPr>
            <a:xfrm>
              <a:off x="6064400" y="3034175"/>
              <a:ext cx="1014300" cy="0"/>
            </a:xfrm>
            <a:prstGeom prst="straightConnector1">
              <a:avLst/>
            </a:prstGeom>
            <a:noFill/>
            <a:ln w="28575" cap="flat" cmpd="sng">
              <a:solidFill>
                <a:schemeClr val="accent2"/>
              </a:solidFill>
              <a:prstDash val="solid"/>
              <a:round/>
              <a:headEnd type="none" w="med" len="med"/>
              <a:tailEnd type="none" w="med" len="med"/>
            </a:ln>
          </p:spPr>
        </p:cxnSp>
        <p:sp>
          <p:nvSpPr>
            <p:cNvPr id="957" name="Google Shape;957;p91"/>
            <p:cNvSpPr txBox="1"/>
            <p:nvPr/>
          </p:nvSpPr>
          <p:spPr>
            <a:xfrm>
              <a:off x="1061626" y="2700425"/>
              <a:ext cx="10110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solidFill>
                    <a:schemeClr val="accent1"/>
                  </a:solidFill>
                  <a:latin typeface="Vidaloka"/>
                  <a:ea typeface="Vidaloka"/>
                  <a:cs typeface="Vidaloka"/>
                  <a:sym typeface="Vidaloka"/>
                </a:rPr>
                <a:t>0</a:t>
              </a:r>
              <a:r>
                <a:rPr lang="vi-VN" sz="3500" dirty="0">
                  <a:solidFill>
                    <a:schemeClr val="accent1"/>
                  </a:solidFill>
                  <a:latin typeface="Vidaloka"/>
                  <a:ea typeface="Vidaloka"/>
                  <a:cs typeface="Vidaloka"/>
                  <a:sym typeface="Vidaloka"/>
                </a:rPr>
                <a:t>5</a:t>
              </a:r>
              <a:endParaRPr sz="3500" dirty="0">
                <a:solidFill>
                  <a:schemeClr val="accent1"/>
                </a:solidFill>
                <a:latin typeface="Vidaloka"/>
                <a:ea typeface="Vidaloka"/>
                <a:cs typeface="Vidaloka"/>
                <a:sym typeface="Vidaloka"/>
              </a:endParaRPr>
            </a:p>
          </p:txBody>
        </p:sp>
        <p:sp>
          <p:nvSpPr>
            <p:cNvPr id="958" name="Google Shape;958;p91"/>
            <p:cNvSpPr txBox="1"/>
            <p:nvPr/>
          </p:nvSpPr>
          <p:spPr>
            <a:xfrm>
              <a:off x="3079575" y="2700425"/>
              <a:ext cx="9816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solidFill>
                    <a:schemeClr val="accent1"/>
                  </a:solidFill>
                  <a:latin typeface="Vidaloka"/>
                  <a:ea typeface="Vidaloka"/>
                  <a:cs typeface="Vidaloka"/>
                  <a:sym typeface="Vidaloka"/>
                </a:rPr>
                <a:t>0</a:t>
              </a:r>
              <a:r>
                <a:rPr lang="vi-VN" sz="3500" dirty="0">
                  <a:solidFill>
                    <a:schemeClr val="accent1"/>
                  </a:solidFill>
                  <a:latin typeface="Vidaloka"/>
                  <a:ea typeface="Vidaloka"/>
                  <a:cs typeface="Vidaloka"/>
                  <a:sym typeface="Vidaloka"/>
                </a:rPr>
                <a:t>6</a:t>
              </a:r>
              <a:endParaRPr sz="3500" dirty="0">
                <a:solidFill>
                  <a:schemeClr val="accent1"/>
                </a:solidFill>
                <a:latin typeface="Vidaloka"/>
                <a:ea typeface="Vidaloka"/>
                <a:cs typeface="Vidaloka"/>
                <a:sym typeface="Vidaloka"/>
              </a:endParaRPr>
            </a:p>
          </p:txBody>
        </p:sp>
        <p:sp>
          <p:nvSpPr>
            <p:cNvPr id="960" name="Google Shape;960;p91"/>
            <p:cNvSpPr txBox="1"/>
            <p:nvPr/>
          </p:nvSpPr>
          <p:spPr>
            <a:xfrm>
              <a:off x="5082800" y="2700425"/>
              <a:ext cx="9816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solidFill>
                    <a:schemeClr val="accent1"/>
                  </a:solidFill>
                  <a:latin typeface="Vidaloka"/>
                  <a:ea typeface="Vidaloka"/>
                  <a:cs typeface="Vidaloka"/>
                  <a:sym typeface="Vidaloka"/>
                </a:rPr>
                <a:t>0</a:t>
              </a:r>
              <a:r>
                <a:rPr lang="vi-VN" sz="3500" dirty="0">
                  <a:solidFill>
                    <a:schemeClr val="accent1"/>
                  </a:solidFill>
                  <a:latin typeface="Vidaloka"/>
                  <a:ea typeface="Vidaloka"/>
                  <a:cs typeface="Vidaloka"/>
                  <a:sym typeface="Vidaloka"/>
                </a:rPr>
                <a:t>7</a:t>
              </a:r>
              <a:endParaRPr sz="3500" dirty="0">
                <a:solidFill>
                  <a:schemeClr val="accent1"/>
                </a:solidFill>
                <a:latin typeface="Vidaloka"/>
                <a:ea typeface="Vidaloka"/>
                <a:cs typeface="Vidaloka"/>
                <a:sym typeface="Vidaloka"/>
              </a:endParaRPr>
            </a:p>
          </p:txBody>
        </p:sp>
        <p:sp>
          <p:nvSpPr>
            <p:cNvPr id="962" name="Google Shape;962;p91"/>
            <p:cNvSpPr txBox="1"/>
            <p:nvPr/>
          </p:nvSpPr>
          <p:spPr>
            <a:xfrm>
              <a:off x="7078675" y="2700425"/>
              <a:ext cx="996300" cy="66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solidFill>
                    <a:schemeClr val="accent1"/>
                  </a:solidFill>
                  <a:latin typeface="Vidaloka"/>
                  <a:ea typeface="Vidaloka"/>
                  <a:cs typeface="Vidaloka"/>
                  <a:sym typeface="Vidaloka"/>
                </a:rPr>
                <a:t>0</a:t>
              </a:r>
              <a:r>
                <a:rPr lang="vi-VN" sz="3500" dirty="0">
                  <a:solidFill>
                    <a:schemeClr val="accent1"/>
                  </a:solidFill>
                  <a:latin typeface="Vidaloka"/>
                  <a:ea typeface="Vidaloka"/>
                  <a:cs typeface="Vidaloka"/>
                  <a:sym typeface="Vidaloka"/>
                </a:rPr>
                <a:t>8</a:t>
              </a:r>
              <a:endParaRPr sz="3500" dirty="0">
                <a:solidFill>
                  <a:schemeClr val="accent1"/>
                </a:solidFill>
                <a:latin typeface="Vidaloka"/>
                <a:ea typeface="Vidaloka"/>
                <a:cs typeface="Vidaloka"/>
                <a:sym typeface="Vidaloka"/>
              </a:endParaRPr>
            </a:p>
          </p:txBody>
        </p:sp>
      </p:grpSp>
      <p:sp>
        <p:nvSpPr>
          <p:cNvPr id="963" name="Google Shape;963;p91"/>
          <p:cNvSpPr txBox="1"/>
          <p:nvPr/>
        </p:nvSpPr>
        <p:spPr>
          <a:xfrm>
            <a:off x="2725175" y="154052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dirty="0">
                <a:solidFill>
                  <a:schemeClr val="dk1"/>
                </a:solidFill>
                <a:latin typeface="Vidaloka"/>
                <a:ea typeface="Vidaloka"/>
                <a:cs typeface="Vidaloka"/>
                <a:sym typeface="Vidaloka"/>
              </a:rPr>
              <a:t>Phát triển</a:t>
            </a:r>
            <a:endParaRPr sz="2400" b="1" dirty="0">
              <a:solidFill>
                <a:schemeClr val="dk1"/>
              </a:solidFill>
              <a:latin typeface="Vidaloka"/>
              <a:ea typeface="Vidaloka"/>
              <a:cs typeface="Vidaloka"/>
              <a:sym typeface="Vidaloka"/>
            </a:endParaRPr>
          </a:p>
        </p:txBody>
      </p:sp>
      <p:sp>
        <p:nvSpPr>
          <p:cNvPr id="964" name="Google Shape;964;p91"/>
          <p:cNvSpPr txBox="1"/>
          <p:nvPr/>
        </p:nvSpPr>
        <p:spPr>
          <a:xfrm>
            <a:off x="6715375" y="1559075"/>
            <a:ext cx="17229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400" b="1" dirty="0">
                <a:solidFill>
                  <a:schemeClr val="dk1"/>
                </a:solidFill>
                <a:latin typeface="Vidaloka"/>
                <a:ea typeface="Vidaloka"/>
                <a:cs typeface="Vidaloka"/>
                <a:sym typeface="Vidaloka"/>
              </a:rPr>
              <a:t>Triển khai</a:t>
            </a:r>
            <a:endParaRPr sz="2400" b="1" dirty="0">
              <a:solidFill>
                <a:schemeClr val="dk1"/>
              </a:solidFill>
              <a:latin typeface="Vidaloka"/>
              <a:ea typeface="Vidaloka"/>
              <a:cs typeface="Vidaloka"/>
              <a:sym typeface="Vidaloka"/>
            </a:endParaRPr>
          </a:p>
        </p:txBody>
      </p:sp>
      <p:sp>
        <p:nvSpPr>
          <p:cNvPr id="2" name="Google Shape;503;p61">
            <a:extLst>
              <a:ext uri="{FF2B5EF4-FFF2-40B4-BE49-F238E27FC236}">
                <a16:creationId xmlns:a16="http://schemas.microsoft.com/office/drawing/2014/main" id="{B88473AC-1414-BD14-2D5C-080BB56F26EB}"/>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0</a:t>
            </a:r>
            <a:endParaRPr lang="en" sz="2400" dirty="0"/>
          </a:p>
        </p:txBody>
      </p:sp>
    </p:spTree>
    <p:extLst>
      <p:ext uri="{BB962C8B-B14F-4D97-AF65-F5344CB8AC3E}">
        <p14:creationId xmlns:p14="http://schemas.microsoft.com/office/powerpoint/2010/main" val="30445211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82"/>
          <p:cNvSpPr txBox="1">
            <a:spLocks noGrp="1"/>
          </p:cNvSpPr>
          <p:nvPr>
            <p:ph type="title"/>
          </p:nvPr>
        </p:nvSpPr>
        <p:spPr>
          <a:xfrm>
            <a:off x="3724060" y="1096650"/>
            <a:ext cx="3595498" cy="97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b="1" dirty="0"/>
              <a:t>Phân tích &amp;</a:t>
            </a:r>
            <a:br>
              <a:rPr lang="vi-VN" b="1" dirty="0"/>
            </a:br>
            <a:r>
              <a:rPr lang="vi-VN" b="1" dirty="0"/>
              <a:t>thiết kế hệ thống</a:t>
            </a:r>
            <a:endParaRPr b="1" dirty="0"/>
          </a:p>
        </p:txBody>
      </p:sp>
      <p:sp>
        <p:nvSpPr>
          <p:cNvPr id="711" name="Google Shape;711;p82"/>
          <p:cNvSpPr txBox="1">
            <a:spLocks noGrp="1"/>
          </p:cNvSpPr>
          <p:nvPr>
            <p:ph type="title" idx="2"/>
          </p:nvPr>
        </p:nvSpPr>
        <p:spPr>
          <a:xfrm>
            <a:off x="1879853" y="1096650"/>
            <a:ext cx="1650900" cy="978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pic>
        <p:nvPicPr>
          <p:cNvPr id="713" name="Google Shape;713;p82"/>
          <p:cNvPicPr preferRelativeResize="0"/>
          <p:nvPr/>
        </p:nvPicPr>
        <p:blipFill>
          <a:blip r:embed="rId3"/>
          <a:srcRect l="315" r="315"/>
          <a:stretch/>
        </p:blipFill>
        <p:spPr>
          <a:xfrm>
            <a:off x="2395575" y="2423975"/>
            <a:ext cx="4352850" cy="2179075"/>
          </a:xfrm>
          <a:prstGeom prst="rect">
            <a:avLst/>
          </a:prstGeom>
          <a:noFill/>
          <a:ln w="28575" cap="flat" cmpd="sng">
            <a:solidFill>
              <a:schemeClr val="accent1"/>
            </a:solidFill>
            <a:prstDash val="solid"/>
            <a:round/>
            <a:headEnd type="none" w="sm" len="sm"/>
            <a:tailEnd type="none" w="sm" len="sm"/>
          </a:ln>
        </p:spPr>
      </p:pic>
      <p:sp>
        <p:nvSpPr>
          <p:cNvPr id="2" name="Google Shape;503;p61">
            <a:extLst>
              <a:ext uri="{FF2B5EF4-FFF2-40B4-BE49-F238E27FC236}">
                <a16:creationId xmlns:a16="http://schemas.microsoft.com/office/drawing/2014/main" id="{4AB958BC-523E-EBE8-D15F-338C81B08BE8}"/>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1</a:t>
            </a:r>
            <a:endParaRPr lang="en"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7" name="Google Shape;567;p68"/>
          <p:cNvPicPr preferRelativeResize="0"/>
          <p:nvPr/>
        </p:nvPicPr>
        <p:blipFill rotWithShape="1">
          <a:blip r:embed="rId3"/>
          <a:srcRect l="25150" r="314"/>
          <a:stretch/>
        </p:blipFill>
        <p:spPr>
          <a:xfrm>
            <a:off x="849116" y="1422155"/>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47;p65">
            <a:extLst>
              <a:ext uri="{FF2B5EF4-FFF2-40B4-BE49-F238E27FC236}">
                <a16:creationId xmlns:a16="http://schemas.microsoft.com/office/drawing/2014/main" id="{A15640F7-B87D-B3BA-2234-81A3F2AF78E5}"/>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2.1. Khảo sát hiện trạng</a:t>
            </a:r>
          </a:p>
        </p:txBody>
      </p:sp>
      <p:sp>
        <p:nvSpPr>
          <p:cNvPr id="7" name="Google Shape;857;p86">
            <a:extLst>
              <a:ext uri="{FF2B5EF4-FFF2-40B4-BE49-F238E27FC236}">
                <a16:creationId xmlns:a16="http://schemas.microsoft.com/office/drawing/2014/main" id="{8FE44E21-AE70-9A54-2FD2-B8559DB64F6A}"/>
              </a:ext>
            </a:extLst>
          </p:cNvPr>
          <p:cNvSpPr txBox="1"/>
          <p:nvPr/>
        </p:nvSpPr>
        <p:spPr>
          <a:xfrm flipH="1">
            <a:off x="3727938" y="1549961"/>
            <a:ext cx="5330374" cy="2299189"/>
          </a:xfrm>
          <a:prstGeom prst="rect">
            <a:avLst/>
          </a:prstGeom>
          <a:noFill/>
          <a:ln>
            <a:noFill/>
          </a:ln>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Hiện nay, còn nhiều cửa hàng Billiard quản lý các hoạt động một cách thủ công bằng sổ sách, giấy bút,…</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latin typeface="Montserrat" panose="00000500000000000000" pitchFamily="2" charset="-93"/>
                <a:ea typeface="Arial" panose="020B0604020202020204" pitchFamily="34" charset="0"/>
                <a:cs typeface="Times New Roman" panose="02020603050405020304" pitchFamily="18" charset="0"/>
              </a:rPr>
              <a:t>Các phần mềm quản lý hiện tại chưa đáp ứng đủ nhu cầu của cửa hàng.</a:t>
            </a:r>
          </a:p>
          <a:p>
            <a:pPr marL="342900" lvl="0" indent="-342900" algn="just">
              <a:lnSpc>
                <a:spcPct val="150000"/>
              </a:lnSpc>
              <a:spcAft>
                <a:spcPts val="800"/>
              </a:spcAft>
              <a:buSzPts val="1000"/>
              <a:buFont typeface="Symbol" panose="05050102010706020507" pitchFamily="18" charset="2"/>
              <a:buChar char=""/>
              <a:tabLst>
                <a:tab pos="457200" algn="l"/>
              </a:tabLst>
            </a:pPr>
            <a:endPar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p:txBody>
      </p:sp>
      <p:sp>
        <p:nvSpPr>
          <p:cNvPr id="3" name="Google Shape;503;p61">
            <a:extLst>
              <a:ext uri="{FF2B5EF4-FFF2-40B4-BE49-F238E27FC236}">
                <a16:creationId xmlns:a16="http://schemas.microsoft.com/office/drawing/2014/main" id="{795B66DD-79DA-D644-DD87-3497C0B9A8C3}"/>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2</a:t>
            </a:r>
            <a:endParaRPr lang="en" sz="2400" dirty="0"/>
          </a:p>
        </p:txBody>
      </p:sp>
    </p:spTree>
    <p:extLst>
      <p:ext uri="{BB962C8B-B14F-4D97-AF65-F5344CB8AC3E}">
        <p14:creationId xmlns:p14="http://schemas.microsoft.com/office/powerpoint/2010/main" val="3320441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62"/>
          <p:cNvSpPr txBox="1">
            <a:spLocks noGrp="1"/>
          </p:cNvSpPr>
          <p:nvPr>
            <p:ph type="title"/>
          </p:nvPr>
        </p:nvSpPr>
        <p:spPr>
          <a:xfrm>
            <a:off x="720000" y="1677218"/>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b="1" dirty="0"/>
              <a:t>Doanh thu</a:t>
            </a:r>
            <a:endParaRPr b="1" dirty="0"/>
          </a:p>
        </p:txBody>
      </p:sp>
      <p:sp>
        <p:nvSpPr>
          <p:cNvPr id="512" name="Google Shape;512;p62"/>
          <p:cNvSpPr txBox="1">
            <a:spLocks noGrp="1"/>
          </p:cNvSpPr>
          <p:nvPr>
            <p:ph type="subTitle" idx="1"/>
          </p:nvPr>
        </p:nvSpPr>
        <p:spPr>
          <a:xfrm>
            <a:off x="720000" y="2081199"/>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Ghi nhận số tiền thu chi của cửa hàng</a:t>
            </a:r>
            <a:endParaRPr dirty="0"/>
          </a:p>
        </p:txBody>
      </p:sp>
      <p:sp>
        <p:nvSpPr>
          <p:cNvPr id="513" name="Google Shape;513;p62"/>
          <p:cNvSpPr txBox="1">
            <a:spLocks noGrp="1"/>
          </p:cNvSpPr>
          <p:nvPr>
            <p:ph type="subTitle" idx="8"/>
          </p:nvPr>
        </p:nvSpPr>
        <p:spPr>
          <a:xfrm>
            <a:off x="6087600" y="2081208"/>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dirty="0"/>
              <a:t>Ghi nhận các dịch vụ như đồ ăn, nước uống,…</a:t>
            </a:r>
            <a:endParaRPr dirty="0"/>
          </a:p>
        </p:txBody>
      </p:sp>
      <p:sp>
        <p:nvSpPr>
          <p:cNvPr id="514" name="Google Shape;514;p62"/>
          <p:cNvSpPr txBox="1">
            <a:spLocks noGrp="1"/>
          </p:cNvSpPr>
          <p:nvPr>
            <p:ph type="title" idx="4"/>
          </p:nvPr>
        </p:nvSpPr>
        <p:spPr>
          <a:xfrm>
            <a:off x="4166400" y="1095325"/>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dirty="0"/>
          </a:p>
        </p:txBody>
      </p:sp>
      <p:sp>
        <p:nvSpPr>
          <p:cNvPr id="515" name="Google Shape;515;p62"/>
          <p:cNvSpPr txBox="1">
            <a:spLocks noGrp="1"/>
          </p:cNvSpPr>
          <p:nvPr>
            <p:ph type="title" idx="13"/>
          </p:nvPr>
        </p:nvSpPr>
        <p:spPr>
          <a:xfrm>
            <a:off x="1482600" y="2714087"/>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dirty="0"/>
          </a:p>
        </p:txBody>
      </p:sp>
      <p:sp>
        <p:nvSpPr>
          <p:cNvPr id="516" name="Google Shape;516;p62"/>
          <p:cNvSpPr txBox="1">
            <a:spLocks noGrp="1"/>
          </p:cNvSpPr>
          <p:nvPr>
            <p:ph type="title" idx="2"/>
          </p:nvPr>
        </p:nvSpPr>
        <p:spPr>
          <a:xfrm>
            <a:off x="1482600" y="1095325"/>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dirty="0"/>
          </a:p>
        </p:txBody>
      </p:sp>
      <p:sp>
        <p:nvSpPr>
          <p:cNvPr id="517" name="Google Shape;517;p62"/>
          <p:cNvSpPr txBox="1">
            <a:spLocks noGrp="1"/>
          </p:cNvSpPr>
          <p:nvPr>
            <p:ph type="title" idx="3"/>
          </p:nvPr>
        </p:nvSpPr>
        <p:spPr>
          <a:xfrm>
            <a:off x="3403800" y="1677218"/>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b="1" dirty="0"/>
              <a:t>Nhân viên</a:t>
            </a:r>
            <a:endParaRPr b="1" dirty="0"/>
          </a:p>
        </p:txBody>
      </p:sp>
      <p:sp>
        <p:nvSpPr>
          <p:cNvPr id="518" name="Google Shape;518;p62"/>
          <p:cNvSpPr txBox="1">
            <a:spLocks noGrp="1"/>
          </p:cNvSpPr>
          <p:nvPr>
            <p:ph type="subTitle" idx="5"/>
          </p:nvPr>
        </p:nvSpPr>
        <p:spPr>
          <a:xfrm>
            <a:off x="3319975" y="2081208"/>
            <a:ext cx="25040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dirty="0"/>
              <a:t>Ghi nhận thông tin nhân viên trong cửa hàng</a:t>
            </a:r>
            <a:endParaRPr dirty="0"/>
          </a:p>
        </p:txBody>
      </p:sp>
      <p:sp>
        <p:nvSpPr>
          <p:cNvPr id="519" name="Google Shape;519;p62"/>
          <p:cNvSpPr txBox="1">
            <a:spLocks noGrp="1"/>
          </p:cNvSpPr>
          <p:nvPr>
            <p:ph type="title" idx="6"/>
          </p:nvPr>
        </p:nvSpPr>
        <p:spPr>
          <a:xfrm>
            <a:off x="6087600" y="1677218"/>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b="1" dirty="0"/>
              <a:t>Dịch vụ</a:t>
            </a:r>
            <a:endParaRPr b="1" dirty="0"/>
          </a:p>
        </p:txBody>
      </p:sp>
      <p:sp>
        <p:nvSpPr>
          <p:cNvPr id="520" name="Google Shape;520;p62"/>
          <p:cNvSpPr txBox="1">
            <a:spLocks noGrp="1"/>
          </p:cNvSpPr>
          <p:nvPr>
            <p:ph type="title" idx="7"/>
          </p:nvPr>
        </p:nvSpPr>
        <p:spPr>
          <a:xfrm>
            <a:off x="6850200" y="1095325"/>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dirty="0"/>
          </a:p>
        </p:txBody>
      </p:sp>
      <p:sp>
        <p:nvSpPr>
          <p:cNvPr id="521" name="Google Shape;521;p62"/>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b="1" dirty="0"/>
              <a:t>Khuyến mãi</a:t>
            </a:r>
            <a:endParaRPr b="1" dirty="0"/>
          </a:p>
        </p:txBody>
      </p:sp>
      <p:sp>
        <p:nvSpPr>
          <p:cNvPr id="522" name="Google Shape;522;p62"/>
          <p:cNvSpPr txBox="1">
            <a:spLocks noGrp="1"/>
          </p:cNvSpPr>
          <p:nvPr>
            <p:ph type="subTitle" idx="14"/>
          </p:nvPr>
        </p:nvSpPr>
        <p:spPr>
          <a:xfrm>
            <a:off x="720000" y="3705863"/>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dirty="0"/>
              <a:t>Ghi nhận các chương trình khuyến mãi của cửa hàng</a:t>
            </a:r>
            <a:endParaRPr dirty="0"/>
          </a:p>
        </p:txBody>
      </p:sp>
      <p:sp>
        <p:nvSpPr>
          <p:cNvPr id="523" name="Google Shape;523;p62"/>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b="1" dirty="0"/>
              <a:t>Bảo trì</a:t>
            </a:r>
            <a:endParaRPr b="1" dirty="0"/>
          </a:p>
        </p:txBody>
      </p:sp>
      <p:sp>
        <p:nvSpPr>
          <p:cNvPr id="524" name="Google Shape;524;p62"/>
          <p:cNvSpPr txBox="1">
            <a:spLocks noGrp="1"/>
          </p:cNvSpPr>
          <p:nvPr>
            <p:ph type="title" idx="16"/>
          </p:nvPr>
        </p:nvSpPr>
        <p:spPr>
          <a:xfrm>
            <a:off x="4166400" y="2714087"/>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05</a:t>
            </a:r>
            <a:endParaRPr dirty="0"/>
          </a:p>
        </p:txBody>
      </p:sp>
      <p:sp>
        <p:nvSpPr>
          <p:cNvPr id="525" name="Google Shape;525;p62"/>
          <p:cNvSpPr txBox="1">
            <a:spLocks noGrp="1"/>
          </p:cNvSpPr>
          <p:nvPr>
            <p:ph type="subTitle" idx="17"/>
          </p:nvPr>
        </p:nvSpPr>
        <p:spPr>
          <a:xfrm>
            <a:off x="3235569" y="3705863"/>
            <a:ext cx="2672862"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dirty="0"/>
              <a:t>Ghi nhận các công việc bảo trì và sửa chữa thiết bị trong cửa hàng</a:t>
            </a:r>
            <a:endParaRPr dirty="0"/>
          </a:p>
        </p:txBody>
      </p:sp>
      <p:sp>
        <p:nvSpPr>
          <p:cNvPr id="526" name="Google Shape;526;p62"/>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b="1" dirty="0"/>
              <a:t>Thống kê</a:t>
            </a:r>
            <a:endParaRPr b="1" dirty="0"/>
          </a:p>
        </p:txBody>
      </p:sp>
      <p:sp>
        <p:nvSpPr>
          <p:cNvPr id="527" name="Google Shape;527;p62"/>
          <p:cNvSpPr txBox="1">
            <a:spLocks noGrp="1"/>
          </p:cNvSpPr>
          <p:nvPr>
            <p:ph type="title" idx="19"/>
          </p:nvPr>
        </p:nvSpPr>
        <p:spPr>
          <a:xfrm>
            <a:off x="6850200" y="2714087"/>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06</a:t>
            </a:r>
            <a:endParaRPr dirty="0"/>
          </a:p>
        </p:txBody>
      </p:sp>
      <p:sp>
        <p:nvSpPr>
          <p:cNvPr id="528" name="Google Shape;528;p62"/>
          <p:cNvSpPr txBox="1">
            <a:spLocks noGrp="1"/>
          </p:cNvSpPr>
          <p:nvPr>
            <p:ph type="subTitle" idx="20"/>
          </p:nvPr>
        </p:nvSpPr>
        <p:spPr>
          <a:xfrm>
            <a:off x="6087600" y="3705863"/>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dirty="0"/>
              <a:t>Ghi nhận và phân tích số liệu về hoạt động của cửa hàng</a:t>
            </a:r>
            <a:endParaRPr dirty="0"/>
          </a:p>
        </p:txBody>
      </p:sp>
      <p:sp>
        <p:nvSpPr>
          <p:cNvPr id="529" name="Google Shape;529;p62"/>
          <p:cNvSpPr txBox="1">
            <a:spLocks noGrp="1"/>
          </p:cNvSpPr>
          <p:nvPr>
            <p:ph type="title" idx="21"/>
          </p:nvPr>
        </p:nvSpPr>
        <p:spPr>
          <a:xfrm>
            <a:off x="576875" y="445025"/>
            <a:ext cx="79903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b="1" dirty="0"/>
              <a:t>Các công việc trong quản lý cửa hàng Billiard</a:t>
            </a:r>
            <a:endParaRPr b="1" dirty="0"/>
          </a:p>
        </p:txBody>
      </p:sp>
      <p:sp>
        <p:nvSpPr>
          <p:cNvPr id="2" name="Google Shape;503;p61">
            <a:extLst>
              <a:ext uri="{FF2B5EF4-FFF2-40B4-BE49-F238E27FC236}">
                <a16:creationId xmlns:a16="http://schemas.microsoft.com/office/drawing/2014/main" id="{F499DE10-A057-5934-E88D-4F12CB79716D}"/>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3</a:t>
            </a:r>
            <a:endParaRPr lang="en" sz="2400" dirty="0"/>
          </a:p>
        </p:txBody>
      </p:sp>
    </p:spTree>
    <p:extLst>
      <p:ext uri="{BB962C8B-B14F-4D97-AF65-F5344CB8AC3E}">
        <p14:creationId xmlns:p14="http://schemas.microsoft.com/office/powerpoint/2010/main" val="922827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99"/>
        <p:cNvGrpSpPr/>
        <p:nvPr/>
      </p:nvGrpSpPr>
      <p:grpSpPr>
        <a:xfrm>
          <a:off x="0" y="0"/>
          <a:ext cx="0" cy="0"/>
          <a:chOff x="0" y="0"/>
          <a:chExt cx="0" cy="0"/>
        </a:xfrm>
      </p:grpSpPr>
      <p:sp>
        <p:nvSpPr>
          <p:cNvPr id="1401" name="Google Shape;1401;p109"/>
          <p:cNvSpPr txBox="1">
            <a:spLocks noGrp="1"/>
          </p:cNvSpPr>
          <p:nvPr>
            <p:ph type="subTitle" idx="1"/>
          </p:nvPr>
        </p:nvSpPr>
        <p:spPr>
          <a:xfrm>
            <a:off x="5884359" y="1811478"/>
            <a:ext cx="3041592" cy="8985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000" dirty="0">
                <a:latin typeface="Montserrat" panose="00000500000000000000" pitchFamily="2" charset="-93"/>
              </a:rPr>
              <a:t>Khó quản lý và tra cứu số liệu khi có nhu cầu</a:t>
            </a:r>
            <a:endParaRPr sz="2000" dirty="0">
              <a:latin typeface="Montserrat" panose="00000500000000000000" pitchFamily="2" charset="-93"/>
            </a:endParaRPr>
          </a:p>
        </p:txBody>
      </p:sp>
      <p:sp>
        <p:nvSpPr>
          <p:cNvPr id="1403" name="Google Shape;1403;p109"/>
          <p:cNvSpPr txBox="1">
            <a:spLocks noGrp="1"/>
          </p:cNvSpPr>
          <p:nvPr>
            <p:ph type="subTitle" idx="3"/>
          </p:nvPr>
        </p:nvSpPr>
        <p:spPr>
          <a:xfrm>
            <a:off x="1351747" y="1811478"/>
            <a:ext cx="3374912" cy="8985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000" dirty="0">
                <a:latin typeface="Montserrat" panose="00000500000000000000" pitchFamily="2" charset="-93"/>
              </a:rPr>
              <a:t>Mất nhiều thời gian, công sức để ghi chép</a:t>
            </a:r>
            <a:endParaRPr sz="2000" dirty="0">
              <a:latin typeface="Montserrat" panose="00000500000000000000" pitchFamily="2" charset="-93"/>
            </a:endParaRPr>
          </a:p>
        </p:txBody>
      </p:sp>
      <p:sp>
        <p:nvSpPr>
          <p:cNvPr id="1405" name="Google Shape;1405;p109"/>
          <p:cNvSpPr txBox="1">
            <a:spLocks noGrp="1"/>
          </p:cNvSpPr>
          <p:nvPr>
            <p:ph type="subTitle" idx="5"/>
          </p:nvPr>
        </p:nvSpPr>
        <p:spPr>
          <a:xfrm>
            <a:off x="5884358" y="3219197"/>
            <a:ext cx="3041591" cy="10222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000" dirty="0">
                <a:latin typeface="Montserrat" panose="00000500000000000000" pitchFamily="2" charset="-93"/>
              </a:rPr>
              <a:t>Khó đảm bảo tính minh bạch, chính xác của các thông tin</a:t>
            </a:r>
            <a:endParaRPr sz="2000" dirty="0">
              <a:latin typeface="Montserrat" panose="00000500000000000000" pitchFamily="2" charset="-93"/>
            </a:endParaRPr>
          </a:p>
        </p:txBody>
      </p:sp>
      <p:sp>
        <p:nvSpPr>
          <p:cNvPr id="1407" name="Google Shape;1407;p109"/>
          <p:cNvSpPr txBox="1">
            <a:spLocks noGrp="1"/>
          </p:cNvSpPr>
          <p:nvPr>
            <p:ph type="subTitle" idx="7"/>
          </p:nvPr>
        </p:nvSpPr>
        <p:spPr>
          <a:xfrm>
            <a:off x="1351747" y="3209580"/>
            <a:ext cx="3220253" cy="89854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000" dirty="0">
                <a:latin typeface="Montserrat" panose="00000500000000000000" pitchFamily="2" charset="-93"/>
              </a:rPr>
              <a:t>Dễ sai sót, khó kiểm tra lại các số liệu</a:t>
            </a:r>
            <a:endParaRPr sz="2000" dirty="0">
              <a:latin typeface="Montserrat" panose="00000500000000000000" pitchFamily="2" charset="-93"/>
            </a:endParaRPr>
          </a:p>
        </p:txBody>
      </p:sp>
      <p:sp>
        <p:nvSpPr>
          <p:cNvPr id="4" name="Google Shape;547;p65">
            <a:extLst>
              <a:ext uri="{FF2B5EF4-FFF2-40B4-BE49-F238E27FC236}">
                <a16:creationId xmlns:a16="http://schemas.microsoft.com/office/drawing/2014/main" id="{2FFD9578-3A97-DFDD-ABBD-6215AB6ED75D}"/>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Các vấn đề thường gặp</a:t>
            </a:r>
          </a:p>
        </p:txBody>
      </p:sp>
      <p:grpSp>
        <p:nvGrpSpPr>
          <p:cNvPr id="2" name="Google Shape;628;p73">
            <a:extLst>
              <a:ext uri="{FF2B5EF4-FFF2-40B4-BE49-F238E27FC236}">
                <a16:creationId xmlns:a16="http://schemas.microsoft.com/office/drawing/2014/main" id="{1118BE4A-1B3E-BAFB-2B52-97D1BFBCE171}"/>
              </a:ext>
            </a:extLst>
          </p:cNvPr>
          <p:cNvGrpSpPr/>
          <p:nvPr/>
        </p:nvGrpSpPr>
        <p:grpSpPr>
          <a:xfrm>
            <a:off x="802373" y="1973877"/>
            <a:ext cx="282707" cy="392844"/>
            <a:chOff x="-64001300" y="4093650"/>
            <a:chExt cx="228450" cy="317450"/>
          </a:xfrm>
        </p:grpSpPr>
        <p:sp>
          <p:nvSpPr>
            <p:cNvPr id="3" name="Google Shape;629;p73">
              <a:extLst>
                <a:ext uri="{FF2B5EF4-FFF2-40B4-BE49-F238E27FC236}">
                  <a16:creationId xmlns:a16="http://schemas.microsoft.com/office/drawing/2014/main" id="{48A3852B-0317-1B5F-C146-56746A483A3B}"/>
                </a:ext>
              </a:extLst>
            </p:cNvPr>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630;p73">
              <a:extLst>
                <a:ext uri="{FF2B5EF4-FFF2-40B4-BE49-F238E27FC236}">
                  <a16:creationId xmlns:a16="http://schemas.microsoft.com/office/drawing/2014/main" id="{C4BCBF74-2249-BB74-4893-DC245C015CCF}"/>
                </a:ext>
              </a:extLst>
            </p:cNvPr>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631;p73">
              <a:extLst>
                <a:ext uri="{FF2B5EF4-FFF2-40B4-BE49-F238E27FC236}">
                  <a16:creationId xmlns:a16="http://schemas.microsoft.com/office/drawing/2014/main" id="{7AA9E7A9-DB56-F239-CB51-58BDD542E377}"/>
                </a:ext>
              </a:extLst>
            </p:cNvPr>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632;p73">
              <a:extLst>
                <a:ext uri="{FF2B5EF4-FFF2-40B4-BE49-F238E27FC236}">
                  <a16:creationId xmlns:a16="http://schemas.microsoft.com/office/drawing/2014/main" id="{7C942B65-BF43-BFBE-0CB7-218AADF1CAF2}"/>
                </a:ext>
              </a:extLst>
            </p:cNvPr>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 name="Google Shape;1639;p124">
            <a:extLst>
              <a:ext uri="{FF2B5EF4-FFF2-40B4-BE49-F238E27FC236}">
                <a16:creationId xmlns:a16="http://schemas.microsoft.com/office/drawing/2014/main" id="{B0C1A304-06CB-A2B5-63FE-D0B326964C1A}"/>
              </a:ext>
            </a:extLst>
          </p:cNvPr>
          <p:cNvGrpSpPr/>
          <p:nvPr/>
        </p:nvGrpSpPr>
        <p:grpSpPr>
          <a:xfrm>
            <a:off x="5272416" y="1986561"/>
            <a:ext cx="324060" cy="323844"/>
            <a:chOff x="5845743" y="2246103"/>
            <a:chExt cx="324060" cy="323844"/>
          </a:xfrm>
          <a:solidFill>
            <a:srgbClr val="3F3533"/>
          </a:solidFill>
        </p:grpSpPr>
        <p:sp>
          <p:nvSpPr>
            <p:cNvPr id="24" name="Google Shape;1640;p124">
              <a:extLst>
                <a:ext uri="{FF2B5EF4-FFF2-40B4-BE49-F238E27FC236}">
                  <a16:creationId xmlns:a16="http://schemas.microsoft.com/office/drawing/2014/main" id="{3A9763E9-A6DE-1BB4-C5AA-D8B85D344E0A}"/>
                </a:ext>
              </a:extLst>
            </p:cNvPr>
            <p:cNvSpPr/>
            <p:nvPr/>
          </p:nvSpPr>
          <p:spPr>
            <a:xfrm>
              <a:off x="5845743" y="2323228"/>
              <a:ext cx="324060" cy="246719"/>
            </a:xfrm>
            <a:custGeom>
              <a:avLst/>
              <a:gdLst/>
              <a:ahLst/>
              <a:cxnLst/>
              <a:rect l="l" t="t" r="r" b="b"/>
              <a:pathLst>
                <a:path w="16559" h="12607" extrusionOk="0">
                  <a:moveTo>
                    <a:pt x="7302" y="4853"/>
                  </a:moveTo>
                  <a:cubicBezTo>
                    <a:pt x="6006" y="4853"/>
                    <a:pt x="5366" y="6414"/>
                    <a:pt x="6275" y="7333"/>
                  </a:cubicBezTo>
                  <a:cubicBezTo>
                    <a:pt x="6572" y="7627"/>
                    <a:pt x="6938" y="7759"/>
                    <a:pt x="7295" y="7759"/>
                  </a:cubicBezTo>
                  <a:cubicBezTo>
                    <a:pt x="8046" y="7759"/>
                    <a:pt x="8765" y="7180"/>
                    <a:pt x="8765" y="6303"/>
                  </a:cubicBezTo>
                  <a:cubicBezTo>
                    <a:pt x="8765" y="5500"/>
                    <a:pt x="8108" y="4853"/>
                    <a:pt x="7314" y="4853"/>
                  </a:cubicBezTo>
                  <a:cubicBezTo>
                    <a:pt x="7310" y="4853"/>
                    <a:pt x="7306" y="4853"/>
                    <a:pt x="7302" y="4853"/>
                  </a:cubicBezTo>
                  <a:close/>
                  <a:moveTo>
                    <a:pt x="7314" y="3872"/>
                  </a:moveTo>
                  <a:cubicBezTo>
                    <a:pt x="7855" y="3872"/>
                    <a:pt x="8397" y="4052"/>
                    <a:pt x="8843" y="4421"/>
                  </a:cubicBezTo>
                  <a:cubicBezTo>
                    <a:pt x="9804" y="5206"/>
                    <a:pt x="10020" y="6598"/>
                    <a:pt x="9333" y="7637"/>
                  </a:cubicBezTo>
                  <a:lnTo>
                    <a:pt x="11539" y="9833"/>
                  </a:lnTo>
                  <a:cubicBezTo>
                    <a:pt x="11725" y="10019"/>
                    <a:pt x="11725" y="10323"/>
                    <a:pt x="11539" y="10519"/>
                  </a:cubicBezTo>
                  <a:lnTo>
                    <a:pt x="11529" y="10519"/>
                  </a:lnTo>
                  <a:cubicBezTo>
                    <a:pt x="11436" y="10612"/>
                    <a:pt x="11314" y="10658"/>
                    <a:pt x="11190" y="10658"/>
                  </a:cubicBezTo>
                  <a:cubicBezTo>
                    <a:pt x="11066" y="10658"/>
                    <a:pt x="10941" y="10612"/>
                    <a:pt x="10843" y="10519"/>
                  </a:cubicBezTo>
                  <a:lnTo>
                    <a:pt x="8647" y="8313"/>
                  </a:lnTo>
                  <a:cubicBezTo>
                    <a:pt x="8235" y="8585"/>
                    <a:pt x="7767" y="8717"/>
                    <a:pt x="7304" y="8717"/>
                  </a:cubicBezTo>
                  <a:cubicBezTo>
                    <a:pt x="6599" y="8717"/>
                    <a:pt x="5905" y="8412"/>
                    <a:pt x="5432" y="7833"/>
                  </a:cubicBezTo>
                  <a:cubicBezTo>
                    <a:pt x="4648" y="6862"/>
                    <a:pt x="4716" y="5460"/>
                    <a:pt x="5598" y="4578"/>
                  </a:cubicBezTo>
                  <a:cubicBezTo>
                    <a:pt x="6071" y="4111"/>
                    <a:pt x="6692" y="3872"/>
                    <a:pt x="7314" y="3872"/>
                  </a:cubicBezTo>
                  <a:close/>
                  <a:moveTo>
                    <a:pt x="491" y="0"/>
                  </a:moveTo>
                  <a:cubicBezTo>
                    <a:pt x="217" y="0"/>
                    <a:pt x="1" y="216"/>
                    <a:pt x="1" y="490"/>
                  </a:cubicBezTo>
                  <a:lnTo>
                    <a:pt x="1" y="12117"/>
                  </a:lnTo>
                  <a:cubicBezTo>
                    <a:pt x="1" y="12391"/>
                    <a:pt x="217" y="12607"/>
                    <a:pt x="491" y="12607"/>
                  </a:cubicBezTo>
                  <a:lnTo>
                    <a:pt x="16068" y="12607"/>
                  </a:lnTo>
                  <a:cubicBezTo>
                    <a:pt x="16333" y="12607"/>
                    <a:pt x="16558" y="12391"/>
                    <a:pt x="16558" y="12117"/>
                  </a:cubicBezTo>
                  <a:lnTo>
                    <a:pt x="16558" y="2421"/>
                  </a:lnTo>
                  <a:cubicBezTo>
                    <a:pt x="16558" y="2157"/>
                    <a:pt x="16333" y="1931"/>
                    <a:pt x="16068" y="1931"/>
                  </a:cubicBezTo>
                  <a:lnTo>
                    <a:pt x="16068" y="1941"/>
                  </a:lnTo>
                  <a:lnTo>
                    <a:pt x="7510" y="1941"/>
                  </a:lnTo>
                  <a:lnTo>
                    <a:pt x="5716" y="137"/>
                  </a:lnTo>
                  <a:cubicBezTo>
                    <a:pt x="5618" y="49"/>
                    <a:pt x="5500" y="0"/>
                    <a:pt x="53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1641;p124">
              <a:extLst>
                <a:ext uri="{FF2B5EF4-FFF2-40B4-BE49-F238E27FC236}">
                  <a16:creationId xmlns:a16="http://schemas.microsoft.com/office/drawing/2014/main" id="{35A59EA4-5C0F-81A1-9FD2-8BCA8A5EC345}"/>
                </a:ext>
              </a:extLst>
            </p:cNvPr>
            <p:cNvSpPr/>
            <p:nvPr/>
          </p:nvSpPr>
          <p:spPr>
            <a:xfrm>
              <a:off x="6074046" y="2251661"/>
              <a:ext cx="51430" cy="51430"/>
            </a:xfrm>
            <a:custGeom>
              <a:avLst/>
              <a:gdLst/>
              <a:ahLst/>
              <a:cxnLst/>
              <a:rect l="l" t="t" r="r" b="b"/>
              <a:pathLst>
                <a:path w="2628" h="2628" extrusionOk="0">
                  <a:moveTo>
                    <a:pt x="1" y="1"/>
                  </a:moveTo>
                  <a:lnTo>
                    <a:pt x="1" y="2628"/>
                  </a:lnTo>
                  <a:lnTo>
                    <a:pt x="2628" y="2628"/>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1642;p124">
              <a:extLst>
                <a:ext uri="{FF2B5EF4-FFF2-40B4-BE49-F238E27FC236}">
                  <a16:creationId xmlns:a16="http://schemas.microsoft.com/office/drawing/2014/main" id="{FB231897-689D-652C-9976-CA07310EFE76}"/>
                </a:ext>
              </a:extLst>
            </p:cNvPr>
            <p:cNvSpPr/>
            <p:nvPr/>
          </p:nvSpPr>
          <p:spPr>
            <a:xfrm>
              <a:off x="5903298" y="2246103"/>
              <a:ext cx="227756" cy="96128"/>
            </a:xfrm>
            <a:custGeom>
              <a:avLst/>
              <a:gdLst/>
              <a:ahLst/>
              <a:cxnLst/>
              <a:rect l="l" t="t" r="r" b="b"/>
              <a:pathLst>
                <a:path w="11638" h="4912" extrusionOk="0">
                  <a:moveTo>
                    <a:pt x="491" y="0"/>
                  </a:moveTo>
                  <a:cubicBezTo>
                    <a:pt x="226" y="0"/>
                    <a:pt x="1" y="216"/>
                    <a:pt x="1" y="481"/>
                  </a:cubicBezTo>
                  <a:lnTo>
                    <a:pt x="1" y="2971"/>
                  </a:lnTo>
                  <a:lnTo>
                    <a:pt x="2422" y="2971"/>
                  </a:lnTo>
                  <a:cubicBezTo>
                    <a:pt x="2814" y="2971"/>
                    <a:pt x="3177" y="3127"/>
                    <a:pt x="3452" y="3402"/>
                  </a:cubicBezTo>
                  <a:lnTo>
                    <a:pt x="4961" y="4912"/>
                  </a:lnTo>
                  <a:lnTo>
                    <a:pt x="11637" y="4912"/>
                  </a:lnTo>
                  <a:lnTo>
                    <a:pt x="11637" y="3882"/>
                  </a:lnTo>
                  <a:lnTo>
                    <a:pt x="8245" y="3882"/>
                  </a:lnTo>
                  <a:cubicBezTo>
                    <a:pt x="7981" y="3882"/>
                    <a:pt x="7755" y="3657"/>
                    <a:pt x="7755" y="3392"/>
                  </a:cubicBezTo>
                  <a:lnTo>
                    <a:pt x="77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 name="Google Shape;9484;p148">
            <a:extLst>
              <a:ext uri="{FF2B5EF4-FFF2-40B4-BE49-F238E27FC236}">
                <a16:creationId xmlns:a16="http://schemas.microsoft.com/office/drawing/2014/main" id="{E9821B9D-62AC-DEE3-3847-D3D1AFDF6FDD}"/>
              </a:ext>
            </a:extLst>
          </p:cNvPr>
          <p:cNvGrpSpPr/>
          <p:nvPr/>
        </p:nvGrpSpPr>
        <p:grpSpPr>
          <a:xfrm>
            <a:off x="799445" y="3355145"/>
            <a:ext cx="319874" cy="419623"/>
            <a:chOff x="-3365275" y="3253275"/>
            <a:chExt cx="222150" cy="291425"/>
          </a:xfrm>
          <a:solidFill>
            <a:srgbClr val="3F3533"/>
          </a:solidFill>
        </p:grpSpPr>
        <p:sp>
          <p:nvSpPr>
            <p:cNvPr id="28" name="Google Shape;9485;p148">
              <a:extLst>
                <a:ext uri="{FF2B5EF4-FFF2-40B4-BE49-F238E27FC236}">
                  <a16:creationId xmlns:a16="http://schemas.microsoft.com/office/drawing/2014/main" id="{C8D51B1A-4D3A-3A5C-FF96-9A294E1DD1D7}"/>
                </a:ext>
              </a:extLst>
            </p:cNvPr>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9486;p148">
              <a:extLst>
                <a:ext uri="{FF2B5EF4-FFF2-40B4-BE49-F238E27FC236}">
                  <a16:creationId xmlns:a16="http://schemas.microsoft.com/office/drawing/2014/main" id="{C40280E8-8B7E-AC3B-66F2-42B42B5859FA}"/>
                </a:ext>
              </a:extLst>
            </p:cNvPr>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 name="Google Shape;7433;p144">
            <a:extLst>
              <a:ext uri="{FF2B5EF4-FFF2-40B4-BE49-F238E27FC236}">
                <a16:creationId xmlns:a16="http://schemas.microsoft.com/office/drawing/2014/main" id="{669E8470-7839-3C57-20D5-1946B74BC334}"/>
              </a:ext>
            </a:extLst>
          </p:cNvPr>
          <p:cNvGrpSpPr/>
          <p:nvPr/>
        </p:nvGrpSpPr>
        <p:grpSpPr>
          <a:xfrm>
            <a:off x="5208780" y="3451904"/>
            <a:ext cx="451331" cy="448390"/>
            <a:chOff x="580725" y="3617925"/>
            <a:chExt cx="299325" cy="297375"/>
          </a:xfrm>
          <a:solidFill>
            <a:srgbClr val="3F3533"/>
          </a:solidFill>
        </p:grpSpPr>
        <p:sp>
          <p:nvSpPr>
            <p:cNvPr id="31" name="Google Shape;7434;p144">
              <a:extLst>
                <a:ext uri="{FF2B5EF4-FFF2-40B4-BE49-F238E27FC236}">
                  <a16:creationId xmlns:a16="http://schemas.microsoft.com/office/drawing/2014/main" id="{2FD3285E-AD98-A97F-A9DD-1BE89036CEB6}"/>
                </a:ext>
              </a:extLst>
            </p:cNvPr>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 name="Google Shape;7435;p144">
              <a:extLst>
                <a:ext uri="{FF2B5EF4-FFF2-40B4-BE49-F238E27FC236}">
                  <a16:creationId xmlns:a16="http://schemas.microsoft.com/office/drawing/2014/main" id="{8765DC53-0DD7-8746-98C9-0943CDF5BCB2}"/>
                </a:ext>
              </a:extLst>
            </p:cNvPr>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 name="Google Shape;7436;p144">
              <a:extLst>
                <a:ext uri="{FF2B5EF4-FFF2-40B4-BE49-F238E27FC236}">
                  <a16:creationId xmlns:a16="http://schemas.microsoft.com/office/drawing/2014/main" id="{E58AC648-B822-4676-1336-FADFBA3B437B}"/>
                </a:ext>
              </a:extLst>
            </p:cNvPr>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 name="Google Shape;7437;p144">
              <a:extLst>
                <a:ext uri="{FF2B5EF4-FFF2-40B4-BE49-F238E27FC236}">
                  <a16:creationId xmlns:a16="http://schemas.microsoft.com/office/drawing/2014/main" id="{40ADBFB2-DA8E-6922-E6E9-924D6D97B06A}"/>
                </a:ext>
              </a:extLst>
            </p:cNvPr>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7438;p144">
              <a:extLst>
                <a:ext uri="{FF2B5EF4-FFF2-40B4-BE49-F238E27FC236}">
                  <a16:creationId xmlns:a16="http://schemas.microsoft.com/office/drawing/2014/main" id="{E7A77C4C-BDEC-7ECB-27A1-9147FCB95CAC}"/>
                </a:ext>
              </a:extLst>
            </p:cNvPr>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 name="Google Shape;503;p61">
            <a:extLst>
              <a:ext uri="{FF2B5EF4-FFF2-40B4-BE49-F238E27FC236}">
                <a16:creationId xmlns:a16="http://schemas.microsoft.com/office/drawing/2014/main" id="{7E73497D-8BEE-14F6-3EAF-EA155418BD98}"/>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4</a:t>
            </a:r>
            <a:endParaRPr lang="en" sz="2400" dirty="0"/>
          </a:p>
        </p:txBody>
      </p:sp>
    </p:spTree>
    <p:extLst>
      <p:ext uri="{BB962C8B-B14F-4D97-AF65-F5344CB8AC3E}">
        <p14:creationId xmlns:p14="http://schemas.microsoft.com/office/powerpoint/2010/main" val="3538199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65"/>
          <p:cNvSpPr txBox="1">
            <a:spLocks noGrp="1"/>
          </p:cNvSpPr>
          <p:nvPr>
            <p:ph type="subTitle" idx="1"/>
          </p:nvPr>
        </p:nvSpPr>
        <p:spPr>
          <a:xfrm>
            <a:off x="1019725" y="1594550"/>
            <a:ext cx="3847200" cy="2554801"/>
          </a:xfrm>
          <a:prstGeom prst="rect">
            <a:avLst/>
          </a:prstGeom>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Xây dựng một phần mềm quản lý cửa hàng Billiard dành cho quản lý và nhân viên của cửa hàng.</a:t>
            </a:r>
          </a:p>
          <a:p>
            <a:pPr marL="342900" lvl="0" indent="-342900" algn="just">
              <a:lnSpc>
                <a:spcPct val="150000"/>
              </a:lnSpc>
              <a:spcAft>
                <a:spcPts val="800"/>
              </a:spcAft>
              <a:buSzPts val="1000"/>
              <a:buFont typeface="Symbol" panose="05050102010706020507" pitchFamily="18" charset="2"/>
              <a:buChar char=""/>
              <a:tabLst>
                <a:tab pos="457200" algn="l"/>
              </a:tabLst>
            </a:pPr>
            <a:endPar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Giải quyết các vấn đề khi quản lý cửa hàng một cách thủ công.</a:t>
            </a:r>
          </a:p>
          <a:p>
            <a:pPr marL="0" lvl="0" indent="0" algn="just" rtl="0">
              <a:spcBef>
                <a:spcPts val="0"/>
              </a:spcBef>
              <a:spcAft>
                <a:spcPts val="0"/>
              </a:spcAft>
              <a:buNone/>
            </a:pPr>
            <a:endParaRPr lang="vi-VN" sz="1100" dirty="0">
              <a:latin typeface="Montserrat" panose="00000500000000000000" pitchFamily="2" charset="-93"/>
            </a:endParaRPr>
          </a:p>
        </p:txBody>
      </p:sp>
      <p:sp>
        <p:nvSpPr>
          <p:cNvPr id="547" name="Google Shape;547;p65"/>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2.2. Mô tả bài toán</a:t>
            </a:r>
            <a:endParaRPr b="1" dirty="0"/>
          </a:p>
        </p:txBody>
      </p:sp>
      <p:pic>
        <p:nvPicPr>
          <p:cNvPr id="548" name="Google Shape;548;p65"/>
          <p:cNvPicPr preferRelativeResize="0"/>
          <p:nvPr/>
        </p:nvPicPr>
        <p:blipFill rotWithShape="1">
          <a:blip r:embed="rId3"/>
          <a:srcRect l="17077" r="16711"/>
          <a:stretch/>
        </p:blipFill>
        <p:spPr>
          <a:xfrm>
            <a:off x="5586875" y="1594550"/>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03;p61">
            <a:extLst>
              <a:ext uri="{FF2B5EF4-FFF2-40B4-BE49-F238E27FC236}">
                <a16:creationId xmlns:a16="http://schemas.microsoft.com/office/drawing/2014/main" id="{9B6B597D-D0D6-6E99-5283-4832915875C8}"/>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5</a:t>
            </a:r>
            <a:endParaRPr lang="en" sz="2400" dirty="0"/>
          </a:p>
        </p:txBody>
      </p:sp>
    </p:spTree>
    <p:extLst>
      <p:ext uri="{BB962C8B-B14F-4D97-AF65-F5344CB8AC3E}">
        <p14:creationId xmlns:p14="http://schemas.microsoft.com/office/powerpoint/2010/main" val="11703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7" name="Google Shape;567;p68"/>
          <p:cNvPicPr preferRelativeResize="0"/>
          <p:nvPr/>
        </p:nvPicPr>
        <p:blipFill>
          <a:blip r:embed="rId3"/>
          <a:srcRect l="16891" r="16891"/>
          <a:stretch/>
        </p:blipFill>
        <p:spPr>
          <a:xfrm>
            <a:off x="856150" y="1294350"/>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47;p65">
            <a:extLst>
              <a:ext uri="{FF2B5EF4-FFF2-40B4-BE49-F238E27FC236}">
                <a16:creationId xmlns:a16="http://schemas.microsoft.com/office/drawing/2014/main" id="{A15640F7-B87D-B3BA-2234-81A3F2AF78E5}"/>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2.3. Phân tích yêu cầu</a:t>
            </a:r>
          </a:p>
        </p:txBody>
      </p:sp>
      <p:sp>
        <p:nvSpPr>
          <p:cNvPr id="7" name="Google Shape;857;p86">
            <a:extLst>
              <a:ext uri="{FF2B5EF4-FFF2-40B4-BE49-F238E27FC236}">
                <a16:creationId xmlns:a16="http://schemas.microsoft.com/office/drawing/2014/main" id="{8FE44E21-AE70-9A54-2FD2-B8559DB64F6A}"/>
              </a:ext>
            </a:extLst>
          </p:cNvPr>
          <p:cNvSpPr txBox="1"/>
          <p:nvPr/>
        </p:nvSpPr>
        <p:spPr>
          <a:xfrm flipH="1">
            <a:off x="3727938" y="1752307"/>
            <a:ext cx="5330374" cy="1638886"/>
          </a:xfrm>
          <a:prstGeom prst="rect">
            <a:avLst/>
          </a:prstGeom>
          <a:noFill/>
          <a:ln>
            <a:noFill/>
          </a:ln>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2.3.1. Yêu cầu về chức năng</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latin typeface="Montserrat" panose="00000500000000000000" pitchFamily="2" charset="-93"/>
                <a:ea typeface="Arial" panose="020B0604020202020204" pitchFamily="34" charset="0"/>
                <a:cs typeface="Times New Roman" panose="02020603050405020304" pitchFamily="18" charset="0"/>
              </a:rPr>
              <a:t>2.3.2. Yêu cầu về hệ thống</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2.3.3</a:t>
            </a:r>
            <a:r>
              <a:rPr lang="vi-VN" sz="1600" kern="100" dirty="0">
                <a:latin typeface="Montserrat" panose="00000500000000000000" pitchFamily="2" charset="-93"/>
                <a:ea typeface="Arial" panose="020B0604020202020204" pitchFamily="34" charset="0"/>
                <a:cs typeface="Times New Roman" panose="02020603050405020304" pitchFamily="18" charset="0"/>
              </a:rPr>
              <a:t>. Yêu cầu về giao diện</a:t>
            </a:r>
            <a:endPar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p:txBody>
      </p:sp>
      <p:sp>
        <p:nvSpPr>
          <p:cNvPr id="3" name="Google Shape;503;p61">
            <a:extLst>
              <a:ext uri="{FF2B5EF4-FFF2-40B4-BE49-F238E27FC236}">
                <a16:creationId xmlns:a16="http://schemas.microsoft.com/office/drawing/2014/main" id="{72A9E266-A6D6-AC71-B8AB-CBA74C1B6F87}"/>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6</a:t>
            </a:r>
            <a:endParaRPr lang="en" sz="2400" dirty="0"/>
          </a:p>
        </p:txBody>
      </p:sp>
    </p:spTree>
    <p:extLst>
      <p:ext uri="{BB962C8B-B14F-4D97-AF65-F5344CB8AC3E}">
        <p14:creationId xmlns:p14="http://schemas.microsoft.com/office/powerpoint/2010/main" val="3178206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pic>
        <p:nvPicPr>
          <p:cNvPr id="866" name="Google Shape;866;p87"/>
          <p:cNvPicPr preferRelativeResize="0"/>
          <p:nvPr/>
        </p:nvPicPr>
        <p:blipFill>
          <a:blip r:embed="rId3"/>
          <a:srcRect l="16894" r="16894"/>
          <a:stretch/>
        </p:blipFill>
        <p:spPr>
          <a:xfrm>
            <a:off x="5043113" y="1369506"/>
            <a:ext cx="2812565" cy="2831885"/>
          </a:xfrm>
          <a:prstGeom prst="rect">
            <a:avLst/>
          </a:prstGeom>
          <a:noFill/>
          <a:ln w="28575" cap="flat" cmpd="sng">
            <a:solidFill>
              <a:schemeClr val="accent1"/>
            </a:solidFill>
            <a:prstDash val="solid"/>
            <a:round/>
            <a:headEnd type="none" w="sm" len="sm"/>
            <a:tailEnd type="none" w="sm" len="sm"/>
          </a:ln>
        </p:spPr>
      </p:pic>
      <p:sp>
        <p:nvSpPr>
          <p:cNvPr id="2" name="Google Shape;547;p65">
            <a:extLst>
              <a:ext uri="{FF2B5EF4-FFF2-40B4-BE49-F238E27FC236}">
                <a16:creationId xmlns:a16="http://schemas.microsoft.com/office/drawing/2014/main" id="{682A3D83-555B-916F-DEE1-02833B5D0809}"/>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2.3.1. Yêu cầu chức năng</a:t>
            </a:r>
          </a:p>
        </p:txBody>
      </p:sp>
      <p:sp>
        <p:nvSpPr>
          <p:cNvPr id="7" name="Google Shape;546;p65">
            <a:extLst>
              <a:ext uri="{FF2B5EF4-FFF2-40B4-BE49-F238E27FC236}">
                <a16:creationId xmlns:a16="http://schemas.microsoft.com/office/drawing/2014/main" id="{004E2FB7-B697-E7BA-D426-B5A8AADC5FB8}"/>
              </a:ext>
            </a:extLst>
          </p:cNvPr>
          <p:cNvSpPr txBox="1">
            <a:spLocks noGrp="1"/>
          </p:cNvSpPr>
          <p:nvPr>
            <p:ph type="subTitle" idx="1"/>
          </p:nvPr>
        </p:nvSpPr>
        <p:spPr>
          <a:xfrm>
            <a:off x="1055076" y="1369506"/>
            <a:ext cx="3432517" cy="2831885"/>
          </a:xfrm>
          <a:prstGeom prst="rect">
            <a:avLst/>
          </a:prstGeom>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latin typeface="Montserrat" panose="00000500000000000000" pitchFamily="2" charset="-93"/>
                <a:ea typeface="Arial" panose="020B0604020202020204" pitchFamily="34" charset="0"/>
                <a:cs typeface="Times New Roman" panose="02020603050405020304" pitchFamily="18" charset="0"/>
              </a:rPr>
              <a:t>Đăng nhập</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Thanh toán</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In hóa đơn</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latin typeface="Montserrat" panose="00000500000000000000" pitchFamily="2" charset="-93"/>
                <a:ea typeface="Arial" panose="020B0604020202020204" pitchFamily="34" charset="0"/>
                <a:cs typeface="Times New Roman" panose="02020603050405020304" pitchFamily="18" charset="0"/>
              </a:rPr>
              <a:t>Quản lý bàn</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latin typeface="Montserrat" panose="00000500000000000000" pitchFamily="2" charset="-93"/>
                <a:ea typeface="Arial" panose="020B0604020202020204" pitchFamily="34" charset="0"/>
                <a:cs typeface="Times New Roman" panose="02020603050405020304" pitchFamily="18" charset="0"/>
              </a:rPr>
              <a:t>Quản lý thực đơn</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Quản lý nhân viên</a:t>
            </a:r>
          </a:p>
          <a:p>
            <a:pPr marL="0" lvl="0" indent="0" algn="just" rtl="0">
              <a:spcBef>
                <a:spcPts val="0"/>
              </a:spcBef>
              <a:spcAft>
                <a:spcPts val="0"/>
              </a:spcAft>
              <a:buNone/>
            </a:pPr>
            <a:endParaRPr lang="vi-VN" sz="1000" dirty="0">
              <a:latin typeface="Montserrat" panose="00000500000000000000" pitchFamily="2" charset="-93"/>
            </a:endParaRPr>
          </a:p>
        </p:txBody>
      </p:sp>
      <p:sp>
        <p:nvSpPr>
          <p:cNvPr id="3" name="Google Shape;503;p61">
            <a:extLst>
              <a:ext uri="{FF2B5EF4-FFF2-40B4-BE49-F238E27FC236}">
                <a16:creationId xmlns:a16="http://schemas.microsoft.com/office/drawing/2014/main" id="{0FDB5208-8F86-2E30-AB86-4AA442046A38}"/>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7</a:t>
            </a:r>
            <a:endParaRPr lang="en" sz="2400" dirty="0"/>
          </a:p>
        </p:txBody>
      </p:sp>
    </p:spTree>
    <p:extLst>
      <p:ext uri="{BB962C8B-B14F-4D97-AF65-F5344CB8AC3E}">
        <p14:creationId xmlns:p14="http://schemas.microsoft.com/office/powerpoint/2010/main" val="1707909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7" name="Google Shape;567;p68"/>
          <p:cNvPicPr preferRelativeResize="0"/>
          <p:nvPr/>
        </p:nvPicPr>
        <p:blipFill>
          <a:blip r:embed="rId3"/>
          <a:srcRect l="16894" r="16894"/>
          <a:stretch/>
        </p:blipFill>
        <p:spPr>
          <a:xfrm>
            <a:off x="856150" y="1294350"/>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47;p65">
            <a:extLst>
              <a:ext uri="{FF2B5EF4-FFF2-40B4-BE49-F238E27FC236}">
                <a16:creationId xmlns:a16="http://schemas.microsoft.com/office/drawing/2014/main" id="{A15640F7-B87D-B3BA-2234-81A3F2AF78E5}"/>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2.3.2. Yêu cầu hệ thống</a:t>
            </a:r>
          </a:p>
        </p:txBody>
      </p:sp>
      <p:sp>
        <p:nvSpPr>
          <p:cNvPr id="7" name="Google Shape;857;p86">
            <a:extLst>
              <a:ext uri="{FF2B5EF4-FFF2-40B4-BE49-F238E27FC236}">
                <a16:creationId xmlns:a16="http://schemas.microsoft.com/office/drawing/2014/main" id="{8FE44E21-AE70-9A54-2FD2-B8559DB64F6A}"/>
              </a:ext>
            </a:extLst>
          </p:cNvPr>
          <p:cNvSpPr txBox="1"/>
          <p:nvPr/>
        </p:nvSpPr>
        <p:spPr>
          <a:xfrm flipH="1">
            <a:off x="3727938" y="1752306"/>
            <a:ext cx="5330374" cy="2096843"/>
          </a:xfrm>
          <a:prstGeom prst="rect">
            <a:avLst/>
          </a:prstGeom>
          <a:noFill/>
          <a:ln>
            <a:noFill/>
          </a:ln>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Hiệu năng: Xử lý nhanh chóng, chính xác.</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latin typeface="Montserrat" panose="00000500000000000000" pitchFamily="2" charset="-93"/>
                <a:ea typeface="Arial" panose="020B0604020202020204" pitchFamily="34" charset="0"/>
                <a:cs typeface="Times New Roman" panose="02020603050405020304" pitchFamily="18" charset="0"/>
              </a:rPr>
              <a:t>Bảo mật: Bảo vệ thông tin người dùng.</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latin typeface="Montserrat" panose="00000500000000000000" pitchFamily="2" charset="-93"/>
                <a:ea typeface="Arial" panose="020B0604020202020204" pitchFamily="34" charset="0"/>
                <a:cs typeface="Times New Roman" panose="02020603050405020304" pitchFamily="18" charset="0"/>
              </a:rPr>
              <a:t>Khả năng mở rộng: Thích ứng với nhu cầu người dùng.</a:t>
            </a:r>
            <a:endPar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p:txBody>
      </p:sp>
      <p:sp>
        <p:nvSpPr>
          <p:cNvPr id="3" name="Google Shape;503;p61">
            <a:extLst>
              <a:ext uri="{FF2B5EF4-FFF2-40B4-BE49-F238E27FC236}">
                <a16:creationId xmlns:a16="http://schemas.microsoft.com/office/drawing/2014/main" id="{8CB434A6-8DB3-04C3-CBD9-D1E1E9E4EB73}"/>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8</a:t>
            </a:r>
            <a:endParaRPr lang="en" sz="2400" dirty="0"/>
          </a:p>
        </p:txBody>
      </p:sp>
    </p:spTree>
    <p:extLst>
      <p:ext uri="{BB962C8B-B14F-4D97-AF65-F5344CB8AC3E}">
        <p14:creationId xmlns:p14="http://schemas.microsoft.com/office/powerpoint/2010/main" val="362729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61"/>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Mục lục</a:t>
            </a:r>
            <a:endParaRPr b="1" dirty="0"/>
          </a:p>
        </p:txBody>
      </p:sp>
      <p:sp>
        <p:nvSpPr>
          <p:cNvPr id="495" name="Google Shape;495;p61"/>
          <p:cNvSpPr txBox="1">
            <a:spLocks noGrp="1"/>
          </p:cNvSpPr>
          <p:nvPr>
            <p:ph type="subTitle" idx="3"/>
          </p:nvPr>
        </p:nvSpPr>
        <p:spPr>
          <a:xfrm>
            <a:off x="1289440" y="194292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Tổng quát đề tài</a:t>
            </a:r>
            <a:endParaRPr b="1" dirty="0"/>
          </a:p>
        </p:txBody>
      </p:sp>
      <p:sp>
        <p:nvSpPr>
          <p:cNvPr id="496" name="Google Shape;496;p61"/>
          <p:cNvSpPr txBox="1">
            <a:spLocks noGrp="1"/>
          </p:cNvSpPr>
          <p:nvPr>
            <p:ph type="subTitle" idx="1"/>
          </p:nvPr>
        </p:nvSpPr>
        <p:spPr>
          <a:xfrm>
            <a:off x="5028591" y="2121425"/>
            <a:ext cx="3165838"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Phân tích &amp; thiết kế hệ thống</a:t>
            </a:r>
            <a:endParaRPr b="1" dirty="0"/>
          </a:p>
        </p:txBody>
      </p:sp>
      <p:sp>
        <p:nvSpPr>
          <p:cNvPr id="499" name="Google Shape;499;p61"/>
          <p:cNvSpPr txBox="1">
            <a:spLocks noGrp="1"/>
          </p:cNvSpPr>
          <p:nvPr>
            <p:ph type="subTitle" idx="5"/>
          </p:nvPr>
        </p:nvSpPr>
        <p:spPr>
          <a:xfrm>
            <a:off x="5368460" y="3898462"/>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Kết luận &amp; hướng phát triển</a:t>
            </a:r>
            <a:endParaRPr b="1" dirty="0"/>
          </a:p>
        </p:txBody>
      </p:sp>
      <p:sp>
        <p:nvSpPr>
          <p:cNvPr id="501" name="Google Shape;501;p61"/>
          <p:cNvSpPr txBox="1">
            <a:spLocks noGrp="1"/>
          </p:cNvSpPr>
          <p:nvPr>
            <p:ph type="subTitle" idx="7"/>
          </p:nvPr>
        </p:nvSpPr>
        <p:spPr>
          <a:xfrm>
            <a:off x="837638" y="3694466"/>
            <a:ext cx="3389704" cy="76499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Hiện thực &amp; triển khai hệ thống</a:t>
            </a:r>
            <a:endParaRPr b="1" dirty="0"/>
          </a:p>
        </p:txBody>
      </p:sp>
      <p:sp>
        <p:nvSpPr>
          <p:cNvPr id="503" name="Google Shape;503;p61"/>
          <p:cNvSpPr txBox="1">
            <a:spLocks noGrp="1"/>
          </p:cNvSpPr>
          <p:nvPr>
            <p:ph type="title" idx="9"/>
          </p:nvPr>
        </p:nvSpPr>
        <p:spPr>
          <a:xfrm>
            <a:off x="2012890" y="1303588"/>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04" name="Google Shape;504;p61"/>
          <p:cNvSpPr txBox="1">
            <a:spLocks noGrp="1"/>
          </p:cNvSpPr>
          <p:nvPr>
            <p:ph type="title" idx="13"/>
          </p:nvPr>
        </p:nvSpPr>
        <p:spPr>
          <a:xfrm>
            <a:off x="6091912" y="1303588"/>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05" name="Google Shape;505;p61"/>
          <p:cNvSpPr txBox="1">
            <a:spLocks noGrp="1"/>
          </p:cNvSpPr>
          <p:nvPr>
            <p:ph type="title" idx="14"/>
          </p:nvPr>
        </p:nvSpPr>
        <p:spPr>
          <a:xfrm>
            <a:off x="2012940" y="3078750"/>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06" name="Google Shape;506;p61"/>
          <p:cNvSpPr txBox="1">
            <a:spLocks noGrp="1"/>
          </p:cNvSpPr>
          <p:nvPr>
            <p:ph type="title" idx="15"/>
          </p:nvPr>
        </p:nvSpPr>
        <p:spPr>
          <a:xfrm>
            <a:off x="6091910" y="3078750"/>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dirty="0"/>
          </a:p>
        </p:txBody>
      </p:sp>
      <p:sp>
        <p:nvSpPr>
          <p:cNvPr id="2" name="Google Shape;503;p61">
            <a:extLst>
              <a:ext uri="{FF2B5EF4-FFF2-40B4-BE49-F238E27FC236}">
                <a16:creationId xmlns:a16="http://schemas.microsoft.com/office/drawing/2014/main" id="{298A7EC0-B9DC-B8CE-73BE-2FCD61B43C5C}"/>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01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pic>
        <p:nvPicPr>
          <p:cNvPr id="866" name="Google Shape;866;p87"/>
          <p:cNvPicPr preferRelativeResize="0"/>
          <p:nvPr/>
        </p:nvPicPr>
        <p:blipFill rotWithShape="1">
          <a:blip r:embed="rId3"/>
          <a:srcRect l="22356" r="11426"/>
          <a:stretch/>
        </p:blipFill>
        <p:spPr>
          <a:xfrm>
            <a:off x="4986842" y="1256965"/>
            <a:ext cx="2812565" cy="2831885"/>
          </a:xfrm>
          <a:prstGeom prst="rect">
            <a:avLst/>
          </a:prstGeom>
          <a:noFill/>
          <a:ln w="28575" cap="flat" cmpd="sng">
            <a:solidFill>
              <a:schemeClr val="accent1"/>
            </a:solidFill>
            <a:prstDash val="solid"/>
            <a:round/>
            <a:headEnd type="none" w="sm" len="sm"/>
            <a:tailEnd type="none" w="sm" len="sm"/>
          </a:ln>
        </p:spPr>
      </p:pic>
      <p:sp>
        <p:nvSpPr>
          <p:cNvPr id="2" name="Google Shape;547;p65">
            <a:extLst>
              <a:ext uri="{FF2B5EF4-FFF2-40B4-BE49-F238E27FC236}">
                <a16:creationId xmlns:a16="http://schemas.microsoft.com/office/drawing/2014/main" id="{682A3D83-555B-916F-DEE1-02833B5D0809}"/>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2.3.3. Yêu cầu giao diện</a:t>
            </a:r>
          </a:p>
        </p:txBody>
      </p:sp>
      <p:sp>
        <p:nvSpPr>
          <p:cNvPr id="7" name="Google Shape;546;p65">
            <a:extLst>
              <a:ext uri="{FF2B5EF4-FFF2-40B4-BE49-F238E27FC236}">
                <a16:creationId xmlns:a16="http://schemas.microsoft.com/office/drawing/2014/main" id="{004E2FB7-B697-E7BA-D426-B5A8AADC5FB8}"/>
              </a:ext>
            </a:extLst>
          </p:cNvPr>
          <p:cNvSpPr txBox="1">
            <a:spLocks noGrp="1"/>
          </p:cNvSpPr>
          <p:nvPr>
            <p:ph type="subTitle" idx="1"/>
          </p:nvPr>
        </p:nvSpPr>
        <p:spPr>
          <a:xfrm>
            <a:off x="724800" y="1388183"/>
            <a:ext cx="3847200" cy="2569447"/>
          </a:xfrm>
          <a:prstGeom prst="rect">
            <a:avLst/>
          </a:prstGeom>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latin typeface="Montserrat" panose="00000500000000000000" pitchFamily="2" charset="-93"/>
                <a:ea typeface="Arial" panose="020B0604020202020204" pitchFamily="34" charset="0"/>
                <a:cs typeface="Times New Roman" panose="02020603050405020304" pitchFamily="18" charset="0"/>
              </a:rPr>
              <a:t>Màu sắc: Đơn giản, hài hòa.</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latin typeface="Montserrat" panose="00000500000000000000" pitchFamily="2" charset="-93"/>
                <a:ea typeface="Arial" panose="020B0604020202020204" pitchFamily="34" charset="0"/>
                <a:cs typeface="Times New Roman" panose="02020603050405020304" pitchFamily="18" charset="0"/>
              </a:rPr>
              <a:t>Đồ họa: Hình ảnh minh họa phù hợp với chủ đề Billiard.</a:t>
            </a:r>
            <a:endPar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Bố cục: Sắp xếp khoa học, dễ sử dụng.</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latin typeface="Montserrat" panose="00000500000000000000" pitchFamily="2" charset="-93"/>
                <a:ea typeface="Arial" panose="020B0604020202020204" pitchFamily="34" charset="0"/>
                <a:cs typeface="Times New Roman" panose="02020603050405020304" pitchFamily="18" charset="0"/>
              </a:rPr>
              <a:t>Chữ viết: Tiếng Việt, rõ ràng, dễ đọc.</a:t>
            </a:r>
            <a:endPar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a:p>
            <a:pPr marL="0" lvl="0" indent="0" algn="just" rtl="0">
              <a:spcBef>
                <a:spcPts val="0"/>
              </a:spcBef>
              <a:spcAft>
                <a:spcPts val="0"/>
              </a:spcAft>
              <a:buNone/>
            </a:pPr>
            <a:endParaRPr lang="vi-VN" sz="1000" dirty="0">
              <a:latin typeface="Montserrat" panose="00000500000000000000" pitchFamily="2" charset="-93"/>
            </a:endParaRPr>
          </a:p>
        </p:txBody>
      </p:sp>
      <p:sp>
        <p:nvSpPr>
          <p:cNvPr id="3" name="Google Shape;503;p61">
            <a:extLst>
              <a:ext uri="{FF2B5EF4-FFF2-40B4-BE49-F238E27FC236}">
                <a16:creationId xmlns:a16="http://schemas.microsoft.com/office/drawing/2014/main" id="{BF11F749-7085-3EC0-0512-FF2AB6FCEE33}"/>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1</a:t>
            </a:r>
            <a:r>
              <a:rPr lang="vi-VN" sz="2400" dirty="0"/>
              <a:t>9</a:t>
            </a:r>
            <a:endParaRPr lang="en" sz="2400" dirty="0"/>
          </a:p>
        </p:txBody>
      </p:sp>
    </p:spTree>
    <p:extLst>
      <p:ext uri="{BB962C8B-B14F-4D97-AF65-F5344CB8AC3E}">
        <p14:creationId xmlns:p14="http://schemas.microsoft.com/office/powerpoint/2010/main" val="1766588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65"/>
          <p:cNvSpPr txBox="1">
            <a:spLocks noGrp="1"/>
          </p:cNvSpPr>
          <p:nvPr>
            <p:ph type="subTitle" idx="1"/>
          </p:nvPr>
        </p:nvSpPr>
        <p:spPr>
          <a:xfrm>
            <a:off x="713224" y="2285694"/>
            <a:ext cx="4205743" cy="1172512"/>
          </a:xfrm>
          <a:prstGeom prst="rect">
            <a:avLst/>
          </a:prstGeom>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2.4.1. Danh sách các tác nhân. </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2.4.2</a:t>
            </a:r>
            <a:r>
              <a:rPr lang="vi-VN" sz="1600" kern="100" dirty="0">
                <a:solidFill>
                  <a:srgbClr val="000000"/>
                </a:solidFill>
                <a:latin typeface="Montserrat" panose="00000500000000000000" pitchFamily="2" charset="-93"/>
                <a:ea typeface="Arial" panose="020B0604020202020204" pitchFamily="34" charset="0"/>
                <a:cs typeface="Times New Roman" panose="02020603050405020304" pitchFamily="18" charset="0"/>
              </a:rPr>
              <a:t>. Mô hình ca sử dụng hệ thống.</a:t>
            </a:r>
            <a:endPar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a:p>
            <a:pPr marL="0" lvl="0" indent="0" algn="just" rtl="0">
              <a:spcBef>
                <a:spcPts val="0"/>
              </a:spcBef>
              <a:spcAft>
                <a:spcPts val="0"/>
              </a:spcAft>
              <a:buNone/>
            </a:pPr>
            <a:endParaRPr lang="vi-VN" sz="1200" dirty="0">
              <a:latin typeface="Montserrat" panose="00000500000000000000" pitchFamily="2" charset="-93"/>
            </a:endParaRPr>
          </a:p>
        </p:txBody>
      </p:sp>
      <p:sp>
        <p:nvSpPr>
          <p:cNvPr id="547" name="Google Shape;547;p65"/>
          <p:cNvSpPr txBox="1">
            <a:spLocks noGrp="1"/>
          </p:cNvSpPr>
          <p:nvPr>
            <p:ph type="title"/>
          </p:nvPr>
        </p:nvSpPr>
        <p:spPr>
          <a:xfrm>
            <a:off x="713224" y="445025"/>
            <a:ext cx="60463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2.4. Xây dựng mô hình ca sử dụng</a:t>
            </a:r>
            <a:endParaRPr b="1" dirty="0"/>
          </a:p>
        </p:txBody>
      </p:sp>
      <p:pic>
        <p:nvPicPr>
          <p:cNvPr id="548" name="Google Shape;548;p65"/>
          <p:cNvPicPr preferRelativeResize="0"/>
          <p:nvPr/>
        </p:nvPicPr>
        <p:blipFill>
          <a:blip r:embed="rId3"/>
          <a:srcRect l="16894" r="16894"/>
          <a:stretch/>
        </p:blipFill>
        <p:spPr>
          <a:xfrm>
            <a:off x="5586875" y="1594550"/>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03;p61">
            <a:extLst>
              <a:ext uri="{FF2B5EF4-FFF2-40B4-BE49-F238E27FC236}">
                <a16:creationId xmlns:a16="http://schemas.microsoft.com/office/drawing/2014/main" id="{BD5825D0-4F97-3FDC-CE97-F385436400A8}"/>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20</a:t>
            </a:r>
            <a:endParaRPr lang="en" sz="2400" dirty="0"/>
          </a:p>
        </p:txBody>
      </p:sp>
    </p:spTree>
    <p:extLst>
      <p:ext uri="{BB962C8B-B14F-4D97-AF65-F5344CB8AC3E}">
        <p14:creationId xmlns:p14="http://schemas.microsoft.com/office/powerpoint/2010/main" val="7891907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7" name="Google Shape;567;p68"/>
          <p:cNvPicPr preferRelativeResize="0"/>
          <p:nvPr/>
        </p:nvPicPr>
        <p:blipFill>
          <a:blip r:embed="rId3"/>
          <a:srcRect l="16894" r="16894"/>
          <a:stretch/>
        </p:blipFill>
        <p:spPr>
          <a:xfrm>
            <a:off x="856150" y="1301384"/>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47;p65">
            <a:extLst>
              <a:ext uri="{FF2B5EF4-FFF2-40B4-BE49-F238E27FC236}">
                <a16:creationId xmlns:a16="http://schemas.microsoft.com/office/drawing/2014/main" id="{A15640F7-B87D-B3BA-2234-81A3F2AF78E5}"/>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2.4.1. Danh sách tác nhân</a:t>
            </a:r>
          </a:p>
        </p:txBody>
      </p:sp>
      <p:sp>
        <p:nvSpPr>
          <p:cNvPr id="7" name="Google Shape;857;p86">
            <a:extLst>
              <a:ext uri="{FF2B5EF4-FFF2-40B4-BE49-F238E27FC236}">
                <a16:creationId xmlns:a16="http://schemas.microsoft.com/office/drawing/2014/main" id="{8FE44E21-AE70-9A54-2FD2-B8559DB64F6A}"/>
              </a:ext>
            </a:extLst>
          </p:cNvPr>
          <p:cNvSpPr txBox="1"/>
          <p:nvPr/>
        </p:nvSpPr>
        <p:spPr>
          <a:xfrm flipH="1">
            <a:off x="3727938" y="1752306"/>
            <a:ext cx="5330374" cy="2096843"/>
          </a:xfrm>
          <a:prstGeom prst="rect">
            <a:avLst/>
          </a:prstGeom>
          <a:noFill/>
          <a:ln>
            <a:noFill/>
          </a:ln>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latin typeface="Montserrat" panose="00000500000000000000" pitchFamily="2" charset="-93"/>
                <a:ea typeface="Arial" panose="020B0604020202020204" pitchFamily="34" charset="0"/>
                <a:cs typeface="Times New Roman" panose="02020603050405020304" pitchFamily="18" charset="0"/>
              </a:rPr>
              <a:t>Nhân viên thu ngân: Sử dụng các chức năng như: “Tính giờ”, “Thêm món”, “Thanh toán”,…</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Quản lý: Sử dụng được các chức năng quản lý và điều hành hệ thống.</a:t>
            </a:r>
          </a:p>
        </p:txBody>
      </p:sp>
      <p:sp>
        <p:nvSpPr>
          <p:cNvPr id="3" name="Google Shape;503;p61">
            <a:extLst>
              <a:ext uri="{FF2B5EF4-FFF2-40B4-BE49-F238E27FC236}">
                <a16:creationId xmlns:a16="http://schemas.microsoft.com/office/drawing/2014/main" id="{8628B484-2085-FBB1-D3BB-26EF4551A4C9}"/>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21</a:t>
            </a:r>
            <a:endParaRPr lang="en" sz="2400" dirty="0"/>
          </a:p>
        </p:txBody>
      </p:sp>
    </p:spTree>
    <p:extLst>
      <p:ext uri="{BB962C8B-B14F-4D97-AF65-F5344CB8AC3E}">
        <p14:creationId xmlns:p14="http://schemas.microsoft.com/office/powerpoint/2010/main" val="32885413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7" name="Google Shape;547;p65"/>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2.4.2. Mô hình ca sử dụng</a:t>
            </a:r>
            <a:endParaRPr b="1" dirty="0"/>
          </a:p>
        </p:txBody>
      </p:sp>
      <p:pic>
        <p:nvPicPr>
          <p:cNvPr id="5" name="Picture 4">
            <a:extLst>
              <a:ext uri="{FF2B5EF4-FFF2-40B4-BE49-F238E27FC236}">
                <a16:creationId xmlns:a16="http://schemas.microsoft.com/office/drawing/2014/main" id="{A13CE69A-E87C-F5DA-6D2A-E9D95138761C}"/>
              </a:ext>
            </a:extLst>
          </p:cNvPr>
          <p:cNvPicPr>
            <a:picLocks noChangeAspect="1"/>
          </p:cNvPicPr>
          <p:nvPr/>
        </p:nvPicPr>
        <p:blipFill>
          <a:blip r:embed="rId3"/>
          <a:stretch>
            <a:fillRect/>
          </a:stretch>
        </p:blipFill>
        <p:spPr>
          <a:xfrm>
            <a:off x="2110154" y="1104257"/>
            <a:ext cx="4923692" cy="3233502"/>
          </a:xfrm>
          <a:prstGeom prst="rect">
            <a:avLst/>
          </a:prstGeom>
          <a:noFill/>
          <a:ln w="38100" cap="sq">
            <a:solidFill>
              <a:srgbClr val="3F3533"/>
            </a:solidFill>
            <a:prstDash val="solid"/>
            <a:miter lim="800000"/>
          </a:ln>
          <a:effectLst>
            <a:outerShdw blurRad="50800" dist="38100" dir="2700000" algn="tl" rotWithShape="0">
              <a:srgbClr val="000000">
                <a:alpha val="0"/>
              </a:srgbClr>
            </a:outerShdw>
          </a:effectLst>
        </p:spPr>
      </p:pic>
      <p:sp>
        <p:nvSpPr>
          <p:cNvPr id="2" name="TextBox 1">
            <a:extLst>
              <a:ext uri="{FF2B5EF4-FFF2-40B4-BE49-F238E27FC236}">
                <a16:creationId xmlns:a16="http://schemas.microsoft.com/office/drawing/2014/main" id="{5B361E26-AC21-6098-1248-2781E8FF4674}"/>
              </a:ext>
            </a:extLst>
          </p:cNvPr>
          <p:cNvSpPr txBox="1"/>
          <p:nvPr/>
        </p:nvSpPr>
        <p:spPr>
          <a:xfrm>
            <a:off x="2110154" y="4488316"/>
            <a:ext cx="4986997" cy="307777"/>
          </a:xfrm>
          <a:prstGeom prst="rect">
            <a:avLst/>
          </a:prstGeom>
          <a:noFill/>
        </p:spPr>
        <p:txBody>
          <a:bodyPr wrap="square" rtlCol="0">
            <a:spAutoFit/>
          </a:bodyPr>
          <a:lstStyle/>
          <a:p>
            <a:pPr algn="ctr"/>
            <a:r>
              <a:rPr lang="vi-VN" dirty="0">
                <a:latin typeface="Montserrat" panose="00000500000000000000" pitchFamily="2" charset="-93"/>
              </a:rPr>
              <a:t>Hình 2.1. Biểu đồ ca sử dụng</a:t>
            </a:r>
          </a:p>
        </p:txBody>
      </p:sp>
      <p:sp>
        <p:nvSpPr>
          <p:cNvPr id="3" name="Google Shape;503;p61">
            <a:extLst>
              <a:ext uri="{FF2B5EF4-FFF2-40B4-BE49-F238E27FC236}">
                <a16:creationId xmlns:a16="http://schemas.microsoft.com/office/drawing/2014/main" id="{C08EDB9F-BA37-4CDE-A08D-9242D6ABD1A7}"/>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22</a:t>
            </a:r>
            <a:endParaRPr lang="en" sz="2400" dirty="0"/>
          </a:p>
        </p:txBody>
      </p:sp>
    </p:spTree>
    <p:extLst>
      <p:ext uri="{BB962C8B-B14F-4D97-AF65-F5344CB8AC3E}">
        <p14:creationId xmlns:p14="http://schemas.microsoft.com/office/powerpoint/2010/main" val="7661673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70"/>
          <p:cNvSpPr txBox="1">
            <a:spLocks noGrp="1"/>
          </p:cNvSpPr>
          <p:nvPr>
            <p:ph type="title"/>
          </p:nvPr>
        </p:nvSpPr>
        <p:spPr>
          <a:xfrm>
            <a:off x="-192269" y="2272650"/>
            <a:ext cx="5878160" cy="202502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b="1" dirty="0"/>
              <a:t>Hiện thực &amp;</a:t>
            </a:r>
            <a:br>
              <a:rPr lang="en" b="1" dirty="0"/>
            </a:br>
            <a:r>
              <a:rPr lang="en" b="1" dirty="0"/>
              <a:t> triển khai hệ thống</a:t>
            </a:r>
            <a:endParaRPr b="1" dirty="0"/>
          </a:p>
        </p:txBody>
      </p:sp>
      <p:sp>
        <p:nvSpPr>
          <p:cNvPr id="580" name="Google Shape;580;p70"/>
          <p:cNvSpPr txBox="1">
            <a:spLocks noGrp="1"/>
          </p:cNvSpPr>
          <p:nvPr>
            <p:ph type="title" idx="2"/>
          </p:nvPr>
        </p:nvSpPr>
        <p:spPr>
          <a:xfrm>
            <a:off x="4034991" y="1294350"/>
            <a:ext cx="1650900" cy="978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03</a:t>
            </a:r>
            <a:endParaRPr dirty="0"/>
          </a:p>
        </p:txBody>
      </p:sp>
      <p:pic>
        <p:nvPicPr>
          <p:cNvPr id="582" name="Google Shape;582;p70"/>
          <p:cNvPicPr preferRelativeResize="0"/>
          <p:nvPr/>
        </p:nvPicPr>
        <p:blipFill rotWithShape="1">
          <a:blip r:embed="rId3">
            <a:alphaModFix/>
          </a:blip>
          <a:srcRect l="20532" r="13255"/>
          <a:stretch/>
        </p:blipFill>
        <p:spPr>
          <a:xfrm>
            <a:off x="5978956" y="1294350"/>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03;p61">
            <a:extLst>
              <a:ext uri="{FF2B5EF4-FFF2-40B4-BE49-F238E27FC236}">
                <a16:creationId xmlns:a16="http://schemas.microsoft.com/office/drawing/2014/main" id="{F7FDDB9B-3C1E-FEFE-723B-5E5F0AF659B5}"/>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23</a:t>
            </a:r>
            <a:endParaRPr lang="en" sz="2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7" name="Google Shape;547;p65"/>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3.1. Mô hình cơ sở dữ liệu</a:t>
            </a:r>
            <a:endParaRPr b="1" dirty="0"/>
          </a:p>
        </p:txBody>
      </p:sp>
      <p:pic>
        <p:nvPicPr>
          <p:cNvPr id="5" name="Picture 4">
            <a:extLst>
              <a:ext uri="{FF2B5EF4-FFF2-40B4-BE49-F238E27FC236}">
                <a16:creationId xmlns:a16="http://schemas.microsoft.com/office/drawing/2014/main" id="{A13CE69A-E87C-F5DA-6D2A-E9D95138761C}"/>
              </a:ext>
            </a:extLst>
          </p:cNvPr>
          <p:cNvPicPr>
            <a:picLocks noChangeAspect="1"/>
          </p:cNvPicPr>
          <p:nvPr/>
        </p:nvPicPr>
        <p:blipFill>
          <a:blip r:embed="rId3"/>
          <a:srcRect/>
          <a:stretch/>
        </p:blipFill>
        <p:spPr>
          <a:xfrm>
            <a:off x="2005523" y="1066962"/>
            <a:ext cx="5132954" cy="3317562"/>
          </a:xfrm>
          <a:prstGeom prst="rect">
            <a:avLst/>
          </a:prstGeom>
          <a:noFill/>
          <a:ln w="38100" cap="sq">
            <a:solidFill>
              <a:srgbClr val="3F3533"/>
            </a:solidFill>
            <a:prstDash val="solid"/>
            <a:miter lim="800000"/>
          </a:ln>
          <a:effectLst>
            <a:outerShdw blurRad="50800" dist="38100" dir="2700000" algn="tl" rotWithShape="0">
              <a:srgbClr val="000000">
                <a:alpha val="0"/>
              </a:srgbClr>
            </a:outerShdw>
          </a:effectLst>
        </p:spPr>
      </p:pic>
      <p:sp>
        <p:nvSpPr>
          <p:cNvPr id="2" name="TextBox 1">
            <a:extLst>
              <a:ext uri="{FF2B5EF4-FFF2-40B4-BE49-F238E27FC236}">
                <a16:creationId xmlns:a16="http://schemas.microsoft.com/office/drawing/2014/main" id="{E3688A8D-EFFB-EDCF-8343-B9A04C288758}"/>
              </a:ext>
            </a:extLst>
          </p:cNvPr>
          <p:cNvSpPr txBox="1"/>
          <p:nvPr/>
        </p:nvSpPr>
        <p:spPr>
          <a:xfrm>
            <a:off x="2005523" y="4488316"/>
            <a:ext cx="5132953" cy="307777"/>
          </a:xfrm>
          <a:prstGeom prst="rect">
            <a:avLst/>
          </a:prstGeom>
          <a:noFill/>
        </p:spPr>
        <p:txBody>
          <a:bodyPr wrap="square" rtlCol="0">
            <a:spAutoFit/>
          </a:bodyPr>
          <a:lstStyle/>
          <a:p>
            <a:pPr algn="ctr"/>
            <a:r>
              <a:rPr lang="vi-VN" dirty="0">
                <a:latin typeface="Montserrat" panose="00000500000000000000" pitchFamily="2" charset="-93"/>
              </a:rPr>
              <a:t>Hình 3.1. Sơ đồ quan hệ giữa các bảng</a:t>
            </a:r>
          </a:p>
        </p:txBody>
      </p:sp>
      <p:sp>
        <p:nvSpPr>
          <p:cNvPr id="3" name="Google Shape;503;p61">
            <a:extLst>
              <a:ext uri="{FF2B5EF4-FFF2-40B4-BE49-F238E27FC236}">
                <a16:creationId xmlns:a16="http://schemas.microsoft.com/office/drawing/2014/main" id="{6338A285-8045-08C4-2178-A9E2148658E6}"/>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24</a:t>
            </a:r>
            <a:endParaRPr lang="en" sz="2400" dirty="0"/>
          </a:p>
        </p:txBody>
      </p:sp>
    </p:spTree>
    <p:extLst>
      <p:ext uri="{BB962C8B-B14F-4D97-AF65-F5344CB8AC3E}">
        <p14:creationId xmlns:p14="http://schemas.microsoft.com/office/powerpoint/2010/main" val="6546754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5" name="Google Shape;651;p75">
            <a:extLst>
              <a:ext uri="{FF2B5EF4-FFF2-40B4-BE49-F238E27FC236}">
                <a16:creationId xmlns:a16="http://schemas.microsoft.com/office/drawing/2014/main" id="{56FB170A-A2BC-1361-D179-76980723790F}"/>
              </a:ext>
            </a:extLst>
          </p:cNvPr>
          <p:cNvSpPr txBox="1">
            <a:spLocks/>
          </p:cNvSpPr>
          <p:nvPr/>
        </p:nvSpPr>
        <p:spPr>
          <a:xfrm>
            <a:off x="467041" y="350487"/>
            <a:ext cx="5968928" cy="6201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2100"/>
              <a:buFont typeface="Montserrat"/>
              <a:buNone/>
              <a:defRPr sz="2400" b="0" i="0" u="none" strike="noStrike" cap="none">
                <a:solidFill>
                  <a:schemeClr val="dk2"/>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9pPr>
          </a:lstStyle>
          <a:p>
            <a:pPr marL="0" indent="0" algn="l"/>
            <a:r>
              <a:rPr lang="vi-VN" sz="3000" b="1" dirty="0"/>
              <a:t>3.</a:t>
            </a:r>
            <a:r>
              <a:rPr lang="en-US" sz="3000" b="1" dirty="0"/>
              <a:t>2</a:t>
            </a:r>
            <a:r>
              <a:rPr lang="vi-VN" sz="3000" b="1" dirty="0"/>
              <a:t>. Kết quả xây dựng ứng dụng</a:t>
            </a:r>
          </a:p>
        </p:txBody>
      </p:sp>
      <p:pic>
        <p:nvPicPr>
          <p:cNvPr id="22" name="Picture 21">
            <a:extLst>
              <a:ext uri="{FF2B5EF4-FFF2-40B4-BE49-F238E27FC236}">
                <a16:creationId xmlns:a16="http://schemas.microsoft.com/office/drawing/2014/main" id="{336C3A98-EBA4-6F5D-EC51-15512AAC11C3}"/>
              </a:ext>
            </a:extLst>
          </p:cNvPr>
          <p:cNvPicPr>
            <a:picLocks noChangeAspect="1"/>
          </p:cNvPicPr>
          <p:nvPr/>
        </p:nvPicPr>
        <p:blipFill>
          <a:blip r:embed="rId3"/>
          <a:srcRect/>
          <a:stretch/>
        </p:blipFill>
        <p:spPr>
          <a:xfrm>
            <a:off x="616157" y="1519311"/>
            <a:ext cx="3770645" cy="2104878"/>
          </a:xfrm>
          <a:prstGeom prst="rect">
            <a:avLst/>
          </a:prstGeom>
          <a:ln>
            <a:solidFill>
              <a:srgbClr val="3F3533">
                <a:alpha val="61000"/>
              </a:srgbClr>
            </a:solidFill>
          </a:ln>
          <a:effectLst>
            <a:outerShdw blurRad="50800" dist="50800" dir="5400000" algn="ctr" rotWithShape="0">
              <a:srgbClr val="000000">
                <a:alpha val="0"/>
              </a:srgbClr>
            </a:outerShdw>
          </a:effectLst>
        </p:spPr>
      </p:pic>
      <p:sp>
        <p:nvSpPr>
          <p:cNvPr id="23" name="TextBox 22">
            <a:extLst>
              <a:ext uri="{FF2B5EF4-FFF2-40B4-BE49-F238E27FC236}">
                <a16:creationId xmlns:a16="http://schemas.microsoft.com/office/drawing/2014/main" id="{033F7F5D-44B8-55CE-68B9-F14D6D1BF8B3}"/>
              </a:ext>
            </a:extLst>
          </p:cNvPr>
          <p:cNvSpPr txBox="1"/>
          <p:nvPr/>
        </p:nvSpPr>
        <p:spPr>
          <a:xfrm>
            <a:off x="616157" y="3920466"/>
            <a:ext cx="3770645" cy="307777"/>
          </a:xfrm>
          <a:prstGeom prst="rect">
            <a:avLst/>
          </a:prstGeom>
          <a:noFill/>
        </p:spPr>
        <p:txBody>
          <a:bodyPr wrap="square" rtlCol="0">
            <a:spAutoFit/>
          </a:bodyPr>
          <a:lstStyle/>
          <a:p>
            <a:pPr algn="ctr"/>
            <a:r>
              <a:rPr lang="vi-VN" dirty="0">
                <a:latin typeface="Montserrat" panose="00000500000000000000" pitchFamily="2" charset="-93"/>
              </a:rPr>
              <a:t>Hình 3.2. Đăng nhập</a:t>
            </a:r>
          </a:p>
        </p:txBody>
      </p:sp>
      <p:pic>
        <p:nvPicPr>
          <p:cNvPr id="24" name="Picture 23">
            <a:extLst>
              <a:ext uri="{FF2B5EF4-FFF2-40B4-BE49-F238E27FC236}">
                <a16:creationId xmlns:a16="http://schemas.microsoft.com/office/drawing/2014/main" id="{9C52486D-996B-5C39-6794-B6525327245D}"/>
              </a:ext>
            </a:extLst>
          </p:cNvPr>
          <p:cNvPicPr>
            <a:picLocks noChangeAspect="1"/>
          </p:cNvPicPr>
          <p:nvPr/>
        </p:nvPicPr>
        <p:blipFill>
          <a:blip r:embed="rId4"/>
          <a:srcRect/>
          <a:stretch/>
        </p:blipFill>
        <p:spPr>
          <a:xfrm>
            <a:off x="4757199" y="1519311"/>
            <a:ext cx="3991324" cy="2104878"/>
          </a:xfrm>
          <a:prstGeom prst="rect">
            <a:avLst/>
          </a:prstGeom>
          <a:ln>
            <a:solidFill>
              <a:srgbClr val="3F3533">
                <a:alpha val="61000"/>
              </a:srgbClr>
            </a:solidFill>
          </a:ln>
          <a:effectLst>
            <a:outerShdw blurRad="50800" dist="50800" dir="5400000" algn="ctr" rotWithShape="0">
              <a:srgbClr val="000000">
                <a:alpha val="0"/>
              </a:srgbClr>
            </a:outerShdw>
          </a:effectLst>
        </p:spPr>
      </p:pic>
      <p:sp>
        <p:nvSpPr>
          <p:cNvPr id="25" name="TextBox 24">
            <a:extLst>
              <a:ext uri="{FF2B5EF4-FFF2-40B4-BE49-F238E27FC236}">
                <a16:creationId xmlns:a16="http://schemas.microsoft.com/office/drawing/2014/main" id="{B6C1FBA3-82C7-3977-EEA1-D0F2732E94BA}"/>
              </a:ext>
            </a:extLst>
          </p:cNvPr>
          <p:cNvSpPr txBox="1"/>
          <p:nvPr/>
        </p:nvSpPr>
        <p:spPr>
          <a:xfrm>
            <a:off x="4757199" y="3920466"/>
            <a:ext cx="3991324" cy="307777"/>
          </a:xfrm>
          <a:prstGeom prst="rect">
            <a:avLst/>
          </a:prstGeom>
          <a:noFill/>
        </p:spPr>
        <p:txBody>
          <a:bodyPr wrap="square" rtlCol="0">
            <a:spAutoFit/>
          </a:bodyPr>
          <a:lstStyle/>
          <a:p>
            <a:pPr algn="ctr"/>
            <a:r>
              <a:rPr lang="vi-VN" dirty="0">
                <a:latin typeface="Montserrat" panose="00000500000000000000" pitchFamily="2" charset="-93"/>
              </a:rPr>
              <a:t>Hình 3.3. Quên mật khẩu</a:t>
            </a:r>
          </a:p>
        </p:txBody>
      </p:sp>
      <p:sp>
        <p:nvSpPr>
          <p:cNvPr id="2" name="Google Shape;503;p61">
            <a:extLst>
              <a:ext uri="{FF2B5EF4-FFF2-40B4-BE49-F238E27FC236}">
                <a16:creationId xmlns:a16="http://schemas.microsoft.com/office/drawing/2014/main" id="{A8BCB42A-10C2-1940-29A6-64459B599DA5}"/>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25</a:t>
            </a:r>
            <a:endParaRPr lang="en" sz="2400" dirty="0"/>
          </a:p>
        </p:txBody>
      </p:sp>
    </p:spTree>
    <p:extLst>
      <p:ext uri="{BB962C8B-B14F-4D97-AF65-F5344CB8AC3E}">
        <p14:creationId xmlns:p14="http://schemas.microsoft.com/office/powerpoint/2010/main" val="28404014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5" name="Google Shape;651;p75">
            <a:extLst>
              <a:ext uri="{FF2B5EF4-FFF2-40B4-BE49-F238E27FC236}">
                <a16:creationId xmlns:a16="http://schemas.microsoft.com/office/drawing/2014/main" id="{56FB170A-A2BC-1361-D179-76980723790F}"/>
              </a:ext>
            </a:extLst>
          </p:cNvPr>
          <p:cNvSpPr txBox="1">
            <a:spLocks/>
          </p:cNvSpPr>
          <p:nvPr/>
        </p:nvSpPr>
        <p:spPr>
          <a:xfrm>
            <a:off x="467041" y="350487"/>
            <a:ext cx="5968928" cy="6201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2100"/>
              <a:buFont typeface="Montserrat"/>
              <a:buNone/>
              <a:defRPr sz="2400" b="0" i="0" u="none" strike="noStrike" cap="none">
                <a:solidFill>
                  <a:schemeClr val="dk2"/>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9pPr>
          </a:lstStyle>
          <a:p>
            <a:pPr marL="0" indent="0" algn="l"/>
            <a:r>
              <a:rPr lang="vi-VN" sz="3000" b="1" dirty="0"/>
              <a:t>3.</a:t>
            </a:r>
            <a:r>
              <a:rPr lang="en-US" sz="3000" b="1" dirty="0"/>
              <a:t>2</a:t>
            </a:r>
            <a:r>
              <a:rPr lang="vi-VN" sz="3000" b="1" dirty="0"/>
              <a:t>. Kết quả xây dựng ứng dụng</a:t>
            </a:r>
          </a:p>
        </p:txBody>
      </p:sp>
      <p:pic>
        <p:nvPicPr>
          <p:cNvPr id="22" name="Picture 21">
            <a:extLst>
              <a:ext uri="{FF2B5EF4-FFF2-40B4-BE49-F238E27FC236}">
                <a16:creationId xmlns:a16="http://schemas.microsoft.com/office/drawing/2014/main" id="{336C3A98-EBA4-6F5D-EC51-15512AAC11C3}"/>
              </a:ext>
            </a:extLst>
          </p:cNvPr>
          <p:cNvPicPr>
            <a:picLocks noChangeAspect="1"/>
          </p:cNvPicPr>
          <p:nvPr/>
        </p:nvPicPr>
        <p:blipFill>
          <a:blip r:embed="rId3"/>
          <a:srcRect/>
          <a:stretch/>
        </p:blipFill>
        <p:spPr>
          <a:xfrm>
            <a:off x="632426" y="1519311"/>
            <a:ext cx="3738107" cy="2104878"/>
          </a:xfrm>
          <a:prstGeom prst="rect">
            <a:avLst/>
          </a:prstGeom>
          <a:ln>
            <a:solidFill>
              <a:srgbClr val="3F3533">
                <a:alpha val="61000"/>
              </a:srgbClr>
            </a:solidFill>
          </a:ln>
          <a:effectLst>
            <a:outerShdw blurRad="50800" dist="50800" dir="5400000" algn="ctr" rotWithShape="0">
              <a:srgbClr val="000000">
                <a:alpha val="0"/>
              </a:srgbClr>
            </a:outerShdw>
          </a:effectLst>
        </p:spPr>
      </p:pic>
      <p:sp>
        <p:nvSpPr>
          <p:cNvPr id="23" name="TextBox 22">
            <a:extLst>
              <a:ext uri="{FF2B5EF4-FFF2-40B4-BE49-F238E27FC236}">
                <a16:creationId xmlns:a16="http://schemas.microsoft.com/office/drawing/2014/main" id="{033F7F5D-44B8-55CE-68B9-F14D6D1BF8B3}"/>
              </a:ext>
            </a:extLst>
          </p:cNvPr>
          <p:cNvSpPr txBox="1"/>
          <p:nvPr/>
        </p:nvSpPr>
        <p:spPr>
          <a:xfrm>
            <a:off x="616157" y="3920466"/>
            <a:ext cx="3770645" cy="307777"/>
          </a:xfrm>
          <a:prstGeom prst="rect">
            <a:avLst/>
          </a:prstGeom>
          <a:noFill/>
        </p:spPr>
        <p:txBody>
          <a:bodyPr wrap="square" rtlCol="0">
            <a:spAutoFit/>
          </a:bodyPr>
          <a:lstStyle/>
          <a:p>
            <a:pPr algn="ctr"/>
            <a:r>
              <a:rPr lang="vi-VN" dirty="0">
                <a:latin typeface="Montserrat" panose="00000500000000000000" pitchFamily="2" charset="-93"/>
              </a:rPr>
              <a:t>Hình 3.4. Màn hình chính</a:t>
            </a:r>
          </a:p>
        </p:txBody>
      </p:sp>
      <p:pic>
        <p:nvPicPr>
          <p:cNvPr id="24" name="Picture 23">
            <a:extLst>
              <a:ext uri="{FF2B5EF4-FFF2-40B4-BE49-F238E27FC236}">
                <a16:creationId xmlns:a16="http://schemas.microsoft.com/office/drawing/2014/main" id="{9C52486D-996B-5C39-6794-B6525327245D}"/>
              </a:ext>
            </a:extLst>
          </p:cNvPr>
          <p:cNvPicPr>
            <a:picLocks noChangeAspect="1"/>
          </p:cNvPicPr>
          <p:nvPr/>
        </p:nvPicPr>
        <p:blipFill>
          <a:blip r:embed="rId4"/>
          <a:srcRect/>
          <a:stretch/>
        </p:blipFill>
        <p:spPr>
          <a:xfrm>
            <a:off x="4881858" y="1519311"/>
            <a:ext cx="3742005" cy="2104878"/>
          </a:xfrm>
          <a:prstGeom prst="rect">
            <a:avLst/>
          </a:prstGeom>
          <a:ln>
            <a:solidFill>
              <a:srgbClr val="3F3533">
                <a:alpha val="61000"/>
              </a:srgbClr>
            </a:solidFill>
          </a:ln>
          <a:effectLst>
            <a:outerShdw blurRad="50800" dist="50800" dir="5400000" algn="ctr" rotWithShape="0">
              <a:srgbClr val="000000">
                <a:alpha val="0"/>
              </a:srgbClr>
            </a:outerShdw>
          </a:effectLst>
        </p:spPr>
      </p:pic>
      <p:sp>
        <p:nvSpPr>
          <p:cNvPr id="25" name="TextBox 24">
            <a:extLst>
              <a:ext uri="{FF2B5EF4-FFF2-40B4-BE49-F238E27FC236}">
                <a16:creationId xmlns:a16="http://schemas.microsoft.com/office/drawing/2014/main" id="{B6C1FBA3-82C7-3977-EEA1-D0F2732E94BA}"/>
              </a:ext>
            </a:extLst>
          </p:cNvPr>
          <p:cNvSpPr txBox="1"/>
          <p:nvPr/>
        </p:nvSpPr>
        <p:spPr>
          <a:xfrm>
            <a:off x="4881857" y="3920466"/>
            <a:ext cx="3742005" cy="307777"/>
          </a:xfrm>
          <a:prstGeom prst="rect">
            <a:avLst/>
          </a:prstGeom>
          <a:noFill/>
        </p:spPr>
        <p:txBody>
          <a:bodyPr wrap="square" rtlCol="0">
            <a:spAutoFit/>
          </a:bodyPr>
          <a:lstStyle/>
          <a:p>
            <a:pPr algn="ctr"/>
            <a:r>
              <a:rPr lang="vi-VN" dirty="0">
                <a:latin typeface="Montserrat" panose="00000500000000000000" pitchFamily="2" charset="-93"/>
              </a:rPr>
              <a:t>Hình 3.5. Màn hình tính giờ theo bàn</a:t>
            </a:r>
          </a:p>
        </p:txBody>
      </p:sp>
      <p:sp>
        <p:nvSpPr>
          <p:cNvPr id="2" name="Google Shape;503;p61">
            <a:extLst>
              <a:ext uri="{FF2B5EF4-FFF2-40B4-BE49-F238E27FC236}">
                <a16:creationId xmlns:a16="http://schemas.microsoft.com/office/drawing/2014/main" id="{6AFB0E13-C40C-E04C-07AF-676E4FEEE2BE}"/>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26</a:t>
            </a:r>
            <a:endParaRPr lang="en" sz="2400" dirty="0"/>
          </a:p>
        </p:txBody>
      </p:sp>
    </p:spTree>
    <p:extLst>
      <p:ext uri="{BB962C8B-B14F-4D97-AF65-F5344CB8AC3E}">
        <p14:creationId xmlns:p14="http://schemas.microsoft.com/office/powerpoint/2010/main" val="1773930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5" name="Google Shape;651;p75">
            <a:extLst>
              <a:ext uri="{FF2B5EF4-FFF2-40B4-BE49-F238E27FC236}">
                <a16:creationId xmlns:a16="http://schemas.microsoft.com/office/drawing/2014/main" id="{56FB170A-A2BC-1361-D179-76980723790F}"/>
              </a:ext>
            </a:extLst>
          </p:cNvPr>
          <p:cNvSpPr txBox="1">
            <a:spLocks/>
          </p:cNvSpPr>
          <p:nvPr/>
        </p:nvSpPr>
        <p:spPr>
          <a:xfrm>
            <a:off x="467041" y="350487"/>
            <a:ext cx="5968928" cy="6201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2100"/>
              <a:buFont typeface="Montserrat"/>
              <a:buNone/>
              <a:defRPr sz="2400" b="0" i="0" u="none" strike="noStrike" cap="none">
                <a:solidFill>
                  <a:schemeClr val="dk2"/>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9pPr>
          </a:lstStyle>
          <a:p>
            <a:pPr marL="0" indent="0" algn="l"/>
            <a:r>
              <a:rPr lang="vi-VN" sz="3000" b="1" dirty="0"/>
              <a:t>3.2. Kết quả xây dựng ứng dụng</a:t>
            </a:r>
          </a:p>
        </p:txBody>
      </p:sp>
      <p:pic>
        <p:nvPicPr>
          <p:cNvPr id="22" name="Picture 21">
            <a:extLst>
              <a:ext uri="{FF2B5EF4-FFF2-40B4-BE49-F238E27FC236}">
                <a16:creationId xmlns:a16="http://schemas.microsoft.com/office/drawing/2014/main" id="{336C3A98-EBA4-6F5D-EC51-15512AAC11C3}"/>
              </a:ext>
            </a:extLst>
          </p:cNvPr>
          <p:cNvPicPr>
            <a:picLocks noChangeAspect="1"/>
          </p:cNvPicPr>
          <p:nvPr/>
        </p:nvPicPr>
        <p:blipFill>
          <a:blip r:embed="rId3"/>
          <a:srcRect/>
          <a:stretch/>
        </p:blipFill>
        <p:spPr>
          <a:xfrm>
            <a:off x="632426" y="1520407"/>
            <a:ext cx="3738106" cy="2102684"/>
          </a:xfrm>
          <a:prstGeom prst="rect">
            <a:avLst/>
          </a:prstGeom>
          <a:ln>
            <a:solidFill>
              <a:srgbClr val="3F3533">
                <a:alpha val="61000"/>
              </a:srgbClr>
            </a:solidFill>
          </a:ln>
          <a:effectLst>
            <a:outerShdw blurRad="50800" dist="50800" dir="5400000" algn="ctr" rotWithShape="0">
              <a:srgbClr val="000000">
                <a:alpha val="0"/>
              </a:srgbClr>
            </a:outerShdw>
          </a:effectLst>
        </p:spPr>
      </p:pic>
      <p:sp>
        <p:nvSpPr>
          <p:cNvPr id="23" name="TextBox 22">
            <a:extLst>
              <a:ext uri="{FF2B5EF4-FFF2-40B4-BE49-F238E27FC236}">
                <a16:creationId xmlns:a16="http://schemas.microsoft.com/office/drawing/2014/main" id="{033F7F5D-44B8-55CE-68B9-F14D6D1BF8B3}"/>
              </a:ext>
            </a:extLst>
          </p:cNvPr>
          <p:cNvSpPr txBox="1"/>
          <p:nvPr/>
        </p:nvSpPr>
        <p:spPr>
          <a:xfrm>
            <a:off x="616157" y="3920466"/>
            <a:ext cx="3770645" cy="307777"/>
          </a:xfrm>
          <a:prstGeom prst="rect">
            <a:avLst/>
          </a:prstGeom>
          <a:noFill/>
        </p:spPr>
        <p:txBody>
          <a:bodyPr wrap="square" rtlCol="0">
            <a:spAutoFit/>
          </a:bodyPr>
          <a:lstStyle/>
          <a:p>
            <a:pPr algn="ctr"/>
            <a:r>
              <a:rPr lang="vi-VN" dirty="0">
                <a:latin typeface="Montserrat" panose="00000500000000000000" pitchFamily="2" charset="-93"/>
              </a:rPr>
              <a:t>Hình 3.6. Màn hình Quản lý (Admin)</a:t>
            </a:r>
          </a:p>
        </p:txBody>
      </p:sp>
      <p:pic>
        <p:nvPicPr>
          <p:cNvPr id="24" name="Picture 23">
            <a:extLst>
              <a:ext uri="{FF2B5EF4-FFF2-40B4-BE49-F238E27FC236}">
                <a16:creationId xmlns:a16="http://schemas.microsoft.com/office/drawing/2014/main" id="{9C52486D-996B-5C39-6794-B6525327245D}"/>
              </a:ext>
            </a:extLst>
          </p:cNvPr>
          <p:cNvPicPr>
            <a:picLocks noChangeAspect="1"/>
          </p:cNvPicPr>
          <p:nvPr/>
        </p:nvPicPr>
        <p:blipFill>
          <a:blip r:embed="rId4"/>
          <a:srcRect/>
          <a:stretch/>
        </p:blipFill>
        <p:spPr>
          <a:xfrm>
            <a:off x="4881859" y="1527107"/>
            <a:ext cx="3742003" cy="2089285"/>
          </a:xfrm>
          <a:prstGeom prst="rect">
            <a:avLst/>
          </a:prstGeom>
          <a:ln>
            <a:solidFill>
              <a:srgbClr val="3F3533">
                <a:alpha val="61000"/>
              </a:srgbClr>
            </a:solidFill>
          </a:ln>
          <a:effectLst>
            <a:outerShdw blurRad="50800" dist="50800" dir="5400000" algn="ctr" rotWithShape="0">
              <a:srgbClr val="000000">
                <a:alpha val="0"/>
              </a:srgbClr>
            </a:outerShdw>
          </a:effectLst>
        </p:spPr>
      </p:pic>
      <p:sp>
        <p:nvSpPr>
          <p:cNvPr id="25" name="TextBox 24">
            <a:extLst>
              <a:ext uri="{FF2B5EF4-FFF2-40B4-BE49-F238E27FC236}">
                <a16:creationId xmlns:a16="http://schemas.microsoft.com/office/drawing/2014/main" id="{B6C1FBA3-82C7-3977-EEA1-D0F2732E94BA}"/>
              </a:ext>
            </a:extLst>
          </p:cNvPr>
          <p:cNvSpPr txBox="1"/>
          <p:nvPr/>
        </p:nvSpPr>
        <p:spPr>
          <a:xfrm>
            <a:off x="4881859" y="3920466"/>
            <a:ext cx="3770645" cy="307777"/>
          </a:xfrm>
          <a:prstGeom prst="rect">
            <a:avLst/>
          </a:prstGeom>
          <a:noFill/>
        </p:spPr>
        <p:txBody>
          <a:bodyPr wrap="square" rtlCol="0">
            <a:spAutoFit/>
          </a:bodyPr>
          <a:lstStyle/>
          <a:p>
            <a:pPr algn="ctr"/>
            <a:r>
              <a:rPr lang="vi-VN" dirty="0">
                <a:latin typeface="Montserrat" panose="00000500000000000000" pitchFamily="2" charset="-93"/>
              </a:rPr>
              <a:t>Hình 3.7. Màn hình báo cáo doanh thu</a:t>
            </a:r>
          </a:p>
        </p:txBody>
      </p:sp>
      <p:sp>
        <p:nvSpPr>
          <p:cNvPr id="2" name="Google Shape;503;p61">
            <a:extLst>
              <a:ext uri="{FF2B5EF4-FFF2-40B4-BE49-F238E27FC236}">
                <a16:creationId xmlns:a16="http://schemas.microsoft.com/office/drawing/2014/main" id="{2CDAE62C-2345-FA03-8660-9AC58752EDF8}"/>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27</a:t>
            </a:r>
            <a:endParaRPr lang="en" sz="2400" dirty="0"/>
          </a:p>
        </p:txBody>
      </p:sp>
    </p:spTree>
    <p:extLst>
      <p:ext uri="{BB962C8B-B14F-4D97-AF65-F5344CB8AC3E}">
        <p14:creationId xmlns:p14="http://schemas.microsoft.com/office/powerpoint/2010/main" val="7623212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81"/>
          <p:cNvSpPr txBox="1">
            <a:spLocks noGrp="1"/>
          </p:cNvSpPr>
          <p:nvPr>
            <p:ph type="title"/>
          </p:nvPr>
        </p:nvSpPr>
        <p:spPr>
          <a:xfrm>
            <a:off x="1216176" y="584032"/>
            <a:ext cx="3868615" cy="785154"/>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vi-VN" sz="4000" b="1" dirty="0"/>
              <a:t>Demo sản phẩm</a:t>
            </a:r>
            <a:endParaRPr sz="4000" b="1" dirty="0"/>
          </a:p>
        </p:txBody>
      </p:sp>
      <p:pic>
        <p:nvPicPr>
          <p:cNvPr id="705" name="Google Shape;705;p81"/>
          <p:cNvPicPr preferRelativeResize="0"/>
          <p:nvPr/>
        </p:nvPicPr>
        <p:blipFill rotWithShape="1">
          <a:blip r:embed="rId3"/>
          <a:srcRect l="1140" t="1" r="32652" b="-1"/>
          <a:stretch/>
        </p:blipFill>
        <p:spPr>
          <a:xfrm>
            <a:off x="1216176" y="1832069"/>
            <a:ext cx="2414824" cy="2530106"/>
          </a:xfrm>
          <a:prstGeom prst="rect">
            <a:avLst/>
          </a:prstGeom>
          <a:noFill/>
          <a:ln w="28575" cap="flat" cmpd="sng">
            <a:solidFill>
              <a:schemeClr val="accent1"/>
            </a:solidFill>
            <a:prstDash val="solid"/>
            <a:round/>
            <a:headEnd type="none" w="sm" len="sm"/>
            <a:tailEnd type="none" w="sm" len="sm"/>
          </a:ln>
        </p:spPr>
      </p:pic>
      <p:sp>
        <p:nvSpPr>
          <p:cNvPr id="2" name="Google Shape;503;p61">
            <a:extLst>
              <a:ext uri="{FF2B5EF4-FFF2-40B4-BE49-F238E27FC236}">
                <a16:creationId xmlns:a16="http://schemas.microsoft.com/office/drawing/2014/main" id="{42465653-DDD0-1C8D-A25C-1853F8A6B33C}"/>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28</a:t>
            </a:r>
            <a:endParaRPr lang="en" sz="2400" dirty="0"/>
          </a:p>
        </p:txBody>
      </p:sp>
      <p:pic>
        <p:nvPicPr>
          <p:cNvPr id="4" name="Picture 3">
            <a:hlinkClick r:id="rId4" action="ppaction://hlinkfile"/>
            <a:extLst>
              <a:ext uri="{FF2B5EF4-FFF2-40B4-BE49-F238E27FC236}">
                <a16:creationId xmlns:a16="http://schemas.microsoft.com/office/drawing/2014/main" id="{A43F6BA9-3311-134D-5BFF-C56652E974D4}"/>
              </a:ext>
            </a:extLst>
          </p:cNvPr>
          <p:cNvPicPr>
            <a:picLocks noChangeAspect="1"/>
          </p:cNvPicPr>
          <p:nvPr/>
        </p:nvPicPr>
        <p:blipFill>
          <a:blip r:embed="rId5"/>
          <a:stretch>
            <a:fillRect/>
          </a:stretch>
        </p:blipFill>
        <p:spPr>
          <a:xfrm>
            <a:off x="5635927" y="2041960"/>
            <a:ext cx="1332245" cy="1332245"/>
          </a:xfrm>
          <a:prstGeom prst="rect">
            <a:avLst/>
          </a:prstGeom>
        </p:spPr>
      </p:pic>
      <p:sp>
        <p:nvSpPr>
          <p:cNvPr id="5" name="TextBox 4">
            <a:extLst>
              <a:ext uri="{FF2B5EF4-FFF2-40B4-BE49-F238E27FC236}">
                <a16:creationId xmlns:a16="http://schemas.microsoft.com/office/drawing/2014/main" id="{7EBB7102-34A2-88BB-A65B-7215155419BD}"/>
              </a:ext>
            </a:extLst>
          </p:cNvPr>
          <p:cNvSpPr txBox="1"/>
          <p:nvPr/>
        </p:nvSpPr>
        <p:spPr>
          <a:xfrm>
            <a:off x="4203353" y="3374205"/>
            <a:ext cx="4197394" cy="400110"/>
          </a:xfrm>
          <a:prstGeom prst="rect">
            <a:avLst/>
          </a:prstGeom>
          <a:noFill/>
        </p:spPr>
        <p:txBody>
          <a:bodyPr wrap="square" rtlCol="0">
            <a:spAutoFit/>
          </a:bodyPr>
          <a:lstStyle/>
          <a:p>
            <a:pPr algn="ctr"/>
            <a:r>
              <a:rPr lang="vi-VN" sz="2000" dirty="0">
                <a:latin typeface="Montserrat" panose="00000500000000000000" pitchFamily="2" charset="-93"/>
              </a:rPr>
              <a:t>Billiard Management System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9"/>
          <p:cNvSpPr txBox="1">
            <a:spLocks noGrp="1"/>
          </p:cNvSpPr>
          <p:nvPr>
            <p:ph type="title"/>
          </p:nvPr>
        </p:nvSpPr>
        <p:spPr>
          <a:xfrm>
            <a:off x="2096086" y="2366272"/>
            <a:ext cx="4951828" cy="81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Tổng quát đề tài</a:t>
            </a:r>
            <a:endParaRPr b="1" dirty="0"/>
          </a:p>
        </p:txBody>
      </p:sp>
      <p:sp>
        <p:nvSpPr>
          <p:cNvPr id="573" name="Google Shape;573;p69"/>
          <p:cNvSpPr txBox="1">
            <a:spLocks noGrp="1"/>
          </p:cNvSpPr>
          <p:nvPr>
            <p:ph type="title" idx="2"/>
          </p:nvPr>
        </p:nvSpPr>
        <p:spPr>
          <a:xfrm>
            <a:off x="3746550" y="1339163"/>
            <a:ext cx="1650900" cy="97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sp>
        <p:nvSpPr>
          <p:cNvPr id="2" name="Google Shape;503;p61">
            <a:extLst>
              <a:ext uri="{FF2B5EF4-FFF2-40B4-BE49-F238E27FC236}">
                <a16:creationId xmlns:a16="http://schemas.microsoft.com/office/drawing/2014/main" id="{177B98E2-E66A-D9FE-9315-9BEC6CFA8845}"/>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0</a:t>
            </a:r>
            <a:r>
              <a:rPr lang="vi-VN" sz="2400" dirty="0"/>
              <a:t>2</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81"/>
          <p:cNvSpPr txBox="1">
            <a:spLocks noGrp="1"/>
          </p:cNvSpPr>
          <p:nvPr>
            <p:ph type="title"/>
          </p:nvPr>
        </p:nvSpPr>
        <p:spPr>
          <a:xfrm>
            <a:off x="4956100" y="2467375"/>
            <a:ext cx="3660362" cy="64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b="1" dirty="0"/>
              <a:t>Kết luận &amp; </a:t>
            </a:r>
            <a:br>
              <a:rPr lang="vi-VN" b="1" dirty="0"/>
            </a:br>
            <a:r>
              <a:rPr lang="vi-VN" b="1" dirty="0"/>
              <a:t>hướng phát triển</a:t>
            </a:r>
            <a:endParaRPr b="1" dirty="0"/>
          </a:p>
        </p:txBody>
      </p:sp>
      <p:sp>
        <p:nvSpPr>
          <p:cNvPr id="703" name="Google Shape;703;p81"/>
          <p:cNvSpPr txBox="1">
            <a:spLocks noGrp="1"/>
          </p:cNvSpPr>
          <p:nvPr>
            <p:ph type="title" idx="2"/>
          </p:nvPr>
        </p:nvSpPr>
        <p:spPr>
          <a:xfrm>
            <a:off x="4956100" y="1402325"/>
            <a:ext cx="1650900" cy="97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vi-VN" dirty="0"/>
              <a:t>4</a:t>
            </a:r>
            <a:endParaRPr dirty="0"/>
          </a:p>
        </p:txBody>
      </p:sp>
      <p:pic>
        <p:nvPicPr>
          <p:cNvPr id="705" name="Google Shape;705;p81"/>
          <p:cNvPicPr preferRelativeResize="0"/>
          <p:nvPr/>
        </p:nvPicPr>
        <p:blipFill rotWithShape="1">
          <a:blip r:embed="rId3">
            <a:alphaModFix/>
          </a:blip>
          <a:srcRect l="33897"/>
          <a:stretch/>
        </p:blipFill>
        <p:spPr>
          <a:xfrm>
            <a:off x="1094250" y="1113625"/>
            <a:ext cx="2896500" cy="2916300"/>
          </a:xfrm>
          <a:prstGeom prst="rect">
            <a:avLst/>
          </a:prstGeom>
          <a:noFill/>
          <a:ln w="28575" cap="flat" cmpd="sng">
            <a:solidFill>
              <a:schemeClr val="accent1"/>
            </a:solidFill>
            <a:prstDash val="solid"/>
            <a:round/>
            <a:headEnd type="none" w="sm" len="sm"/>
            <a:tailEnd type="none" w="sm" len="sm"/>
          </a:ln>
        </p:spPr>
      </p:pic>
      <p:sp>
        <p:nvSpPr>
          <p:cNvPr id="2" name="Google Shape;503;p61">
            <a:extLst>
              <a:ext uri="{FF2B5EF4-FFF2-40B4-BE49-F238E27FC236}">
                <a16:creationId xmlns:a16="http://schemas.microsoft.com/office/drawing/2014/main" id="{63C2DD96-04FA-5397-95A9-63E656162BF0}"/>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29</a:t>
            </a:r>
            <a:endParaRPr lang="en" sz="2400" dirty="0"/>
          </a:p>
        </p:txBody>
      </p:sp>
    </p:spTree>
    <p:extLst>
      <p:ext uri="{BB962C8B-B14F-4D97-AF65-F5344CB8AC3E}">
        <p14:creationId xmlns:p14="http://schemas.microsoft.com/office/powerpoint/2010/main" val="42345405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7" name="Google Shape;567;p68"/>
          <p:cNvPicPr preferRelativeResize="0"/>
          <p:nvPr/>
        </p:nvPicPr>
        <p:blipFill>
          <a:blip r:embed="rId3"/>
          <a:srcRect l="16894" r="16894"/>
          <a:stretch/>
        </p:blipFill>
        <p:spPr>
          <a:xfrm>
            <a:off x="835048" y="1438957"/>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47;p65">
            <a:extLst>
              <a:ext uri="{FF2B5EF4-FFF2-40B4-BE49-F238E27FC236}">
                <a16:creationId xmlns:a16="http://schemas.microsoft.com/office/drawing/2014/main" id="{A15640F7-B87D-B3BA-2234-81A3F2AF78E5}"/>
              </a:ext>
            </a:extLst>
          </p:cNvPr>
          <p:cNvSpPr txBox="1">
            <a:spLocks/>
          </p:cNvSpPr>
          <p:nvPr/>
        </p:nvSpPr>
        <p:spPr>
          <a:xfrm>
            <a:off x="713224" y="445025"/>
            <a:ext cx="817755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4.1. Kết quả đạt được</a:t>
            </a:r>
          </a:p>
        </p:txBody>
      </p:sp>
      <p:sp>
        <p:nvSpPr>
          <p:cNvPr id="7" name="Google Shape;857;p86">
            <a:extLst>
              <a:ext uri="{FF2B5EF4-FFF2-40B4-BE49-F238E27FC236}">
                <a16:creationId xmlns:a16="http://schemas.microsoft.com/office/drawing/2014/main" id="{8FE44E21-AE70-9A54-2FD2-B8559DB64F6A}"/>
              </a:ext>
            </a:extLst>
          </p:cNvPr>
          <p:cNvSpPr txBox="1"/>
          <p:nvPr/>
        </p:nvSpPr>
        <p:spPr>
          <a:xfrm flipH="1">
            <a:off x="3742006" y="1500235"/>
            <a:ext cx="5330374" cy="2432243"/>
          </a:xfrm>
          <a:prstGeom prst="rect">
            <a:avLst/>
          </a:prstGeom>
          <a:noFill/>
          <a:ln>
            <a:noFill/>
          </a:ln>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latin typeface="Montserrat" panose="00000500000000000000" pitchFamily="2" charset="-93"/>
                <a:ea typeface="Arial" panose="020B0604020202020204" pitchFamily="34" charset="0"/>
                <a:cs typeface="Times New Roman" panose="02020603050405020304" pitchFamily="18" charset="0"/>
              </a:rPr>
              <a:t>Đảm bảo các chức năng chính như: đăng nhập, thanh toán, in hóa đơn,…</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latin typeface="Montserrat" panose="00000500000000000000" pitchFamily="2" charset="-93"/>
                <a:ea typeface="Arial" panose="020B0604020202020204" pitchFamily="34" charset="0"/>
                <a:cs typeface="Times New Roman" panose="02020603050405020304" pitchFamily="18" charset="0"/>
              </a:rPr>
              <a:t>Có giao diện thân thiện và dễ sử dụng cho người dùng. </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latin typeface="Montserrat" panose="00000500000000000000" pitchFamily="2" charset="-93"/>
                <a:ea typeface="Arial" panose="020B0604020202020204" pitchFamily="34" charset="0"/>
                <a:cs typeface="Times New Roman" panose="02020603050405020304" pitchFamily="18" charset="0"/>
              </a:rPr>
              <a:t>Tiết kiệm thời gian và công sức, giảm thiểu sai sót và tăng cường minh bạch và toàn vẹn của các thông tin.</a:t>
            </a:r>
          </a:p>
        </p:txBody>
      </p:sp>
      <p:sp>
        <p:nvSpPr>
          <p:cNvPr id="3" name="Google Shape;503;p61">
            <a:extLst>
              <a:ext uri="{FF2B5EF4-FFF2-40B4-BE49-F238E27FC236}">
                <a16:creationId xmlns:a16="http://schemas.microsoft.com/office/drawing/2014/main" id="{C7A609C1-3EDE-C1E9-F3DC-E511F6684A81}"/>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30</a:t>
            </a:r>
            <a:endParaRPr lang="en" sz="2400" dirty="0"/>
          </a:p>
        </p:txBody>
      </p:sp>
    </p:spTree>
    <p:extLst>
      <p:ext uri="{BB962C8B-B14F-4D97-AF65-F5344CB8AC3E}">
        <p14:creationId xmlns:p14="http://schemas.microsoft.com/office/powerpoint/2010/main" val="6399482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65"/>
          <p:cNvSpPr txBox="1">
            <a:spLocks noGrp="1"/>
          </p:cNvSpPr>
          <p:nvPr>
            <p:ph type="subTitle" idx="1"/>
          </p:nvPr>
        </p:nvSpPr>
        <p:spPr>
          <a:xfrm>
            <a:off x="506436" y="1333220"/>
            <a:ext cx="4771257" cy="3077460"/>
          </a:xfrm>
          <a:prstGeom prst="rect">
            <a:avLst/>
          </a:prstGeom>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Phát triển và mở rộng hệ thống để có thể áp dụng quản lý nhiều cửa hàng.</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Phát triển thêm các tính năng như: giữ bàn, quản lý khuyến mãi, bảo trì thiết bị,...</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Nâng cấp thêm tính năng thanh toán bằng ví điện tử như Momo, Zalo Pay,… </a:t>
            </a: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Nâng cấp bảo mật phần mềm để tránh bị virus tấn công. </a:t>
            </a:r>
          </a:p>
          <a:p>
            <a:pPr marL="342900" lvl="0" indent="-342900" algn="just">
              <a:lnSpc>
                <a:spcPct val="150000"/>
              </a:lnSpc>
              <a:spcAft>
                <a:spcPts val="800"/>
              </a:spcAft>
              <a:buSzPts val="1000"/>
              <a:buFont typeface="Symbol" panose="05050102010706020507" pitchFamily="18" charset="2"/>
              <a:buChar char=""/>
              <a:tabLst>
                <a:tab pos="457200" algn="l"/>
              </a:tabLst>
            </a:pPr>
            <a:endPar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p:txBody>
      </p:sp>
      <p:sp>
        <p:nvSpPr>
          <p:cNvPr id="547" name="Google Shape;547;p65"/>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4.2. Hướng phát triển</a:t>
            </a:r>
            <a:endParaRPr b="1" dirty="0"/>
          </a:p>
        </p:txBody>
      </p:sp>
      <p:pic>
        <p:nvPicPr>
          <p:cNvPr id="548" name="Google Shape;548;p65"/>
          <p:cNvPicPr preferRelativeResize="0"/>
          <p:nvPr/>
        </p:nvPicPr>
        <p:blipFill rotWithShape="1">
          <a:blip r:embed="rId3"/>
          <a:srcRect l="565" r="33231"/>
          <a:stretch/>
        </p:blipFill>
        <p:spPr>
          <a:xfrm>
            <a:off x="5586875" y="1594550"/>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03;p61">
            <a:extLst>
              <a:ext uri="{FF2B5EF4-FFF2-40B4-BE49-F238E27FC236}">
                <a16:creationId xmlns:a16="http://schemas.microsoft.com/office/drawing/2014/main" id="{F6CF7219-D05E-69DB-8BFF-CBF6713E4399}"/>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vi-VN" sz="2400" dirty="0"/>
              <a:t>31</a:t>
            </a:r>
            <a:endParaRPr lang="en" sz="2400" dirty="0"/>
          </a:p>
        </p:txBody>
      </p:sp>
    </p:spTree>
    <p:extLst>
      <p:ext uri="{BB962C8B-B14F-4D97-AF65-F5344CB8AC3E}">
        <p14:creationId xmlns:p14="http://schemas.microsoft.com/office/powerpoint/2010/main" val="18670271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67"/>
        <p:cNvGrpSpPr/>
        <p:nvPr/>
      </p:nvGrpSpPr>
      <p:grpSpPr>
        <a:xfrm>
          <a:off x="0" y="0"/>
          <a:ext cx="0" cy="0"/>
          <a:chOff x="0" y="0"/>
          <a:chExt cx="0" cy="0"/>
        </a:xfrm>
      </p:grpSpPr>
      <p:grpSp>
        <p:nvGrpSpPr>
          <p:cNvPr id="1570" name="Google Shape;1570;p123"/>
          <p:cNvGrpSpPr/>
          <p:nvPr/>
        </p:nvGrpSpPr>
        <p:grpSpPr>
          <a:xfrm>
            <a:off x="5021629" y="2832002"/>
            <a:ext cx="458723" cy="458684"/>
            <a:chOff x="1379798" y="1723250"/>
            <a:chExt cx="397887" cy="397887"/>
          </a:xfrm>
        </p:grpSpPr>
        <p:sp>
          <p:nvSpPr>
            <p:cNvPr id="1571" name="Google Shape;1571;p12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2" name="Google Shape;1572;p12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3" name="Google Shape;1573;p12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4" name="Google Shape;1574;p12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575" name="Google Shape;1575;p123"/>
          <p:cNvGrpSpPr/>
          <p:nvPr/>
        </p:nvGrpSpPr>
        <p:grpSpPr>
          <a:xfrm>
            <a:off x="3781446" y="2832002"/>
            <a:ext cx="458747" cy="458684"/>
            <a:chOff x="266768" y="1721375"/>
            <a:chExt cx="397907" cy="397887"/>
          </a:xfrm>
        </p:grpSpPr>
        <p:sp>
          <p:nvSpPr>
            <p:cNvPr id="1576" name="Google Shape;1576;p12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7" name="Google Shape;1577;p12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578" name="Google Shape;1578;p123"/>
          <p:cNvGrpSpPr/>
          <p:nvPr/>
        </p:nvGrpSpPr>
        <p:grpSpPr>
          <a:xfrm>
            <a:off x="4409882" y="2832002"/>
            <a:ext cx="458699" cy="458684"/>
            <a:chOff x="864491" y="1723250"/>
            <a:chExt cx="397866" cy="397887"/>
          </a:xfrm>
        </p:grpSpPr>
        <p:sp>
          <p:nvSpPr>
            <p:cNvPr id="1579" name="Google Shape;1579;p12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0" name="Google Shape;1580;p12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1" name="Google Shape;1581;p12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5" name="Title 4">
            <a:extLst>
              <a:ext uri="{FF2B5EF4-FFF2-40B4-BE49-F238E27FC236}">
                <a16:creationId xmlns:a16="http://schemas.microsoft.com/office/drawing/2014/main" id="{CCDF0425-4FDD-E23A-C230-7420468296D6}"/>
              </a:ext>
            </a:extLst>
          </p:cNvPr>
          <p:cNvSpPr>
            <a:spLocks noGrp="1"/>
          </p:cNvSpPr>
          <p:nvPr>
            <p:ph type="title"/>
          </p:nvPr>
        </p:nvSpPr>
        <p:spPr>
          <a:xfrm>
            <a:off x="2261382" y="1171028"/>
            <a:ext cx="4621236" cy="922800"/>
          </a:xfrm>
        </p:spPr>
        <p:txBody>
          <a:bodyPr/>
          <a:lstStyle/>
          <a:p>
            <a:r>
              <a:rPr lang="vi-VN" dirty="0"/>
              <a:t>Thanks for watching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65"/>
          <p:cNvSpPr txBox="1">
            <a:spLocks noGrp="1"/>
          </p:cNvSpPr>
          <p:nvPr>
            <p:ph type="subTitle" idx="1"/>
          </p:nvPr>
        </p:nvSpPr>
        <p:spPr>
          <a:xfrm>
            <a:off x="1019725" y="1191549"/>
            <a:ext cx="3847200" cy="3360802"/>
          </a:xfrm>
          <a:prstGeom prst="rect">
            <a:avLst/>
          </a:prstGeom>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Việc quản lý một cửa hàng Billiard bao gồm nhiều công việc như: quản nhân viên, quản lý thiết bị, quản lý doanh thu, …</a:t>
            </a:r>
          </a:p>
          <a:p>
            <a:pPr marL="342900" lvl="0" indent="-342900" algn="just">
              <a:lnSpc>
                <a:spcPct val="150000"/>
              </a:lnSpc>
              <a:spcAft>
                <a:spcPts val="800"/>
              </a:spcAft>
              <a:buSzPts val="1000"/>
              <a:buFont typeface="Symbol" panose="05050102010706020507" pitchFamily="18" charset="2"/>
              <a:buChar char=""/>
              <a:tabLst>
                <a:tab pos="457200" algn="l"/>
              </a:tabLst>
            </a:pPr>
            <a:endPar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Việc thực hiện các công việc này một cách thủ công sẽ gặp nhiều khó khăn và mất thời gian, đồng thời có thể gây ra sai sót và thiếu minh bạch</a:t>
            </a:r>
          </a:p>
          <a:p>
            <a:pPr marL="0" lvl="0" indent="0" algn="just" rtl="0">
              <a:spcBef>
                <a:spcPts val="0"/>
              </a:spcBef>
              <a:spcAft>
                <a:spcPts val="0"/>
              </a:spcAft>
              <a:buNone/>
            </a:pPr>
            <a:endParaRPr lang="vi-VN" sz="1100" dirty="0">
              <a:latin typeface="Montserrat" panose="00000500000000000000" pitchFamily="2" charset="-93"/>
            </a:endParaRPr>
          </a:p>
        </p:txBody>
      </p:sp>
      <p:sp>
        <p:nvSpPr>
          <p:cNvPr id="547" name="Google Shape;547;p65"/>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1.1. Đặt vấn đề</a:t>
            </a:r>
            <a:endParaRPr b="1" dirty="0"/>
          </a:p>
        </p:txBody>
      </p:sp>
      <p:pic>
        <p:nvPicPr>
          <p:cNvPr id="548" name="Google Shape;548;p65"/>
          <p:cNvPicPr preferRelativeResize="0"/>
          <p:nvPr/>
        </p:nvPicPr>
        <p:blipFill rotWithShape="1">
          <a:blip r:embed="rId3"/>
          <a:srcRect l="558" r="33230"/>
          <a:stretch/>
        </p:blipFill>
        <p:spPr>
          <a:xfrm>
            <a:off x="5586875" y="1594550"/>
            <a:ext cx="2537400" cy="2554800"/>
          </a:xfrm>
          <a:prstGeom prst="rect">
            <a:avLst/>
          </a:prstGeom>
          <a:noFill/>
          <a:ln w="28575" cap="flat" cmpd="sng">
            <a:solidFill>
              <a:schemeClr val="accent1"/>
            </a:solidFill>
            <a:prstDash val="solid"/>
            <a:round/>
            <a:headEnd type="none" w="sm" len="sm"/>
            <a:tailEnd type="none" w="sm" len="sm"/>
          </a:ln>
        </p:spPr>
      </p:pic>
      <p:sp>
        <p:nvSpPr>
          <p:cNvPr id="4" name="Google Shape;503;p61">
            <a:extLst>
              <a:ext uri="{FF2B5EF4-FFF2-40B4-BE49-F238E27FC236}">
                <a16:creationId xmlns:a16="http://schemas.microsoft.com/office/drawing/2014/main" id="{F9EAA401-2EBF-EAB3-F9A2-A410A811E57C}"/>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0</a:t>
            </a:r>
            <a:r>
              <a:rPr lang="vi-VN" sz="2400" dirty="0"/>
              <a:t>3</a:t>
            </a:r>
            <a:endParaRPr lang="en"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7" name="Google Shape;567;p68"/>
          <p:cNvPicPr preferRelativeResize="0"/>
          <p:nvPr/>
        </p:nvPicPr>
        <p:blipFill rotWithShape="1">
          <a:blip r:embed="rId3"/>
          <a:srcRect l="10602" r="23100"/>
          <a:stretch/>
        </p:blipFill>
        <p:spPr>
          <a:xfrm>
            <a:off x="856150" y="1294350"/>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47;p65">
            <a:extLst>
              <a:ext uri="{FF2B5EF4-FFF2-40B4-BE49-F238E27FC236}">
                <a16:creationId xmlns:a16="http://schemas.microsoft.com/office/drawing/2014/main" id="{A15640F7-B87D-B3BA-2234-81A3F2AF78E5}"/>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1.2. Giải pháp</a:t>
            </a:r>
          </a:p>
        </p:txBody>
      </p:sp>
      <p:sp>
        <p:nvSpPr>
          <p:cNvPr id="7" name="Google Shape;857;p86">
            <a:extLst>
              <a:ext uri="{FF2B5EF4-FFF2-40B4-BE49-F238E27FC236}">
                <a16:creationId xmlns:a16="http://schemas.microsoft.com/office/drawing/2014/main" id="{8FE44E21-AE70-9A54-2FD2-B8559DB64F6A}"/>
              </a:ext>
            </a:extLst>
          </p:cNvPr>
          <p:cNvSpPr txBox="1"/>
          <p:nvPr/>
        </p:nvSpPr>
        <p:spPr>
          <a:xfrm flipH="1">
            <a:off x="3727938" y="1752307"/>
            <a:ext cx="5330374" cy="1638886"/>
          </a:xfrm>
          <a:prstGeom prst="rect">
            <a:avLst/>
          </a:prstGeom>
          <a:noFill/>
          <a:ln>
            <a:noFill/>
          </a:ln>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sz="1600"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Phần mềm quản lý cửa hàng Billiard là một ứng dụng máy tính được thiết kế để giúp chủ cửa hàng và nhân viên trong việc quản lý các hoạt động của cửa hàng Billiard.</a:t>
            </a:r>
          </a:p>
        </p:txBody>
      </p:sp>
      <p:sp>
        <p:nvSpPr>
          <p:cNvPr id="3" name="Google Shape;503;p61">
            <a:extLst>
              <a:ext uri="{FF2B5EF4-FFF2-40B4-BE49-F238E27FC236}">
                <a16:creationId xmlns:a16="http://schemas.microsoft.com/office/drawing/2014/main" id="{E52AE172-5338-D650-85A5-07FC23F0EAFC}"/>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0</a:t>
            </a:r>
            <a:r>
              <a:rPr lang="vi-VN" sz="2400" dirty="0"/>
              <a:t>4</a:t>
            </a:r>
            <a:endParaRPr lang="en"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20" name="Google Shape;620;p73"/>
          <p:cNvSpPr txBox="1">
            <a:spLocks noGrp="1"/>
          </p:cNvSpPr>
          <p:nvPr>
            <p:ph type="subTitle" idx="1"/>
          </p:nvPr>
        </p:nvSpPr>
        <p:spPr>
          <a:xfrm>
            <a:off x="5513674" y="2352883"/>
            <a:ext cx="2486100" cy="50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b="1" dirty="0"/>
              <a:t>Giao diện</a:t>
            </a:r>
            <a:endParaRPr b="1" dirty="0"/>
          </a:p>
        </p:txBody>
      </p:sp>
      <p:sp>
        <p:nvSpPr>
          <p:cNvPr id="621" name="Google Shape;621;p73"/>
          <p:cNvSpPr txBox="1">
            <a:spLocks noGrp="1"/>
          </p:cNvSpPr>
          <p:nvPr>
            <p:ph type="subTitle" idx="2"/>
          </p:nvPr>
        </p:nvSpPr>
        <p:spPr>
          <a:xfrm>
            <a:off x="5151837" y="2762634"/>
            <a:ext cx="3209774" cy="90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Phần mềm phải có giao diện thân thiện, dễ sử dụng</a:t>
            </a:r>
            <a:endParaRPr dirty="0"/>
          </a:p>
          <a:p>
            <a:pPr marL="0" lvl="0" indent="0" algn="ctr" rtl="0">
              <a:spcBef>
                <a:spcPts val="0"/>
              </a:spcBef>
              <a:spcAft>
                <a:spcPts val="0"/>
              </a:spcAft>
              <a:buNone/>
            </a:pPr>
            <a:endParaRPr dirty="0"/>
          </a:p>
        </p:txBody>
      </p:sp>
      <p:sp>
        <p:nvSpPr>
          <p:cNvPr id="622" name="Google Shape;622;p73"/>
          <p:cNvSpPr txBox="1">
            <a:spLocks noGrp="1"/>
          </p:cNvSpPr>
          <p:nvPr>
            <p:ph type="subTitle" idx="3"/>
          </p:nvPr>
        </p:nvSpPr>
        <p:spPr>
          <a:xfrm>
            <a:off x="1506065" y="2352883"/>
            <a:ext cx="2486100" cy="50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b="1" dirty="0"/>
              <a:t>Chức năng</a:t>
            </a:r>
            <a:endParaRPr b="1" dirty="0"/>
          </a:p>
        </p:txBody>
      </p:sp>
      <p:sp>
        <p:nvSpPr>
          <p:cNvPr id="623" name="Google Shape;623;p73"/>
          <p:cNvSpPr txBox="1">
            <a:spLocks noGrp="1"/>
          </p:cNvSpPr>
          <p:nvPr>
            <p:ph type="subTitle" idx="4"/>
          </p:nvPr>
        </p:nvSpPr>
        <p:spPr>
          <a:xfrm>
            <a:off x="900079" y="2762634"/>
            <a:ext cx="3698072" cy="902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vi-VN" dirty="0"/>
              <a:t>Phần mềm sẽ có các chức năng như: đăng nhập, thanh toán, in hóa đơn, quản lý doanh thu,…</a:t>
            </a:r>
            <a:endParaRPr dirty="0"/>
          </a:p>
        </p:txBody>
      </p:sp>
      <p:sp>
        <p:nvSpPr>
          <p:cNvPr id="4" name="Google Shape;547;p65">
            <a:extLst>
              <a:ext uri="{FF2B5EF4-FFF2-40B4-BE49-F238E27FC236}">
                <a16:creationId xmlns:a16="http://schemas.microsoft.com/office/drawing/2014/main" id="{EF1C94EF-576C-C776-FF95-0BC52FDA2821}"/>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1.2. Giải pháp</a:t>
            </a:r>
          </a:p>
        </p:txBody>
      </p:sp>
      <p:grpSp>
        <p:nvGrpSpPr>
          <p:cNvPr id="9" name="Google Shape;9335;p148">
            <a:extLst>
              <a:ext uri="{FF2B5EF4-FFF2-40B4-BE49-F238E27FC236}">
                <a16:creationId xmlns:a16="http://schemas.microsoft.com/office/drawing/2014/main" id="{FF176B85-38AD-2ABA-577A-943C08F869AE}"/>
              </a:ext>
            </a:extLst>
          </p:cNvPr>
          <p:cNvGrpSpPr/>
          <p:nvPr/>
        </p:nvGrpSpPr>
        <p:grpSpPr>
          <a:xfrm>
            <a:off x="2537575" y="1880141"/>
            <a:ext cx="423079" cy="423043"/>
            <a:chOff x="-4478975" y="3251700"/>
            <a:chExt cx="293825" cy="293800"/>
          </a:xfrm>
          <a:solidFill>
            <a:srgbClr val="3F3533"/>
          </a:solidFill>
        </p:grpSpPr>
        <p:sp>
          <p:nvSpPr>
            <p:cNvPr id="10" name="Google Shape;9336;p148">
              <a:extLst>
                <a:ext uri="{FF2B5EF4-FFF2-40B4-BE49-F238E27FC236}">
                  <a16:creationId xmlns:a16="http://schemas.microsoft.com/office/drawing/2014/main" id="{FF9DE9EE-0570-5AF0-D2DC-AD8D8B79E509}"/>
                </a:ext>
              </a:extLst>
            </p:cNvPr>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9337;p148">
              <a:extLst>
                <a:ext uri="{FF2B5EF4-FFF2-40B4-BE49-F238E27FC236}">
                  <a16:creationId xmlns:a16="http://schemas.microsoft.com/office/drawing/2014/main" id="{A597BA0E-A212-E816-3865-C30C36352AB9}"/>
                </a:ext>
              </a:extLst>
            </p:cNvPr>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9338;p148">
              <a:extLst>
                <a:ext uri="{FF2B5EF4-FFF2-40B4-BE49-F238E27FC236}">
                  <a16:creationId xmlns:a16="http://schemas.microsoft.com/office/drawing/2014/main" id="{EB7C51B8-5694-127F-3C36-7B0D6CD5AF9C}"/>
                </a:ext>
              </a:extLst>
            </p:cNvPr>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 name="Google Shape;6675;p142">
            <a:extLst>
              <a:ext uri="{FF2B5EF4-FFF2-40B4-BE49-F238E27FC236}">
                <a16:creationId xmlns:a16="http://schemas.microsoft.com/office/drawing/2014/main" id="{E623053C-4F00-BE32-F645-A22E3E18BC32}"/>
              </a:ext>
            </a:extLst>
          </p:cNvPr>
          <p:cNvGrpSpPr/>
          <p:nvPr/>
        </p:nvGrpSpPr>
        <p:grpSpPr>
          <a:xfrm>
            <a:off x="6587097" y="1981078"/>
            <a:ext cx="339253" cy="318042"/>
            <a:chOff x="5049725" y="2635825"/>
            <a:chExt cx="481825" cy="451700"/>
          </a:xfrm>
          <a:solidFill>
            <a:srgbClr val="3F3533"/>
          </a:solidFill>
        </p:grpSpPr>
        <p:sp>
          <p:nvSpPr>
            <p:cNvPr id="14" name="Google Shape;6676;p142">
              <a:extLst>
                <a:ext uri="{FF2B5EF4-FFF2-40B4-BE49-F238E27FC236}">
                  <a16:creationId xmlns:a16="http://schemas.microsoft.com/office/drawing/2014/main" id="{5B9CF2FD-3A46-DBB6-1627-4B8B82AEA470}"/>
                </a:ext>
              </a:extLst>
            </p:cNvPr>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5" name="Google Shape;6677;p142">
              <a:extLst>
                <a:ext uri="{FF2B5EF4-FFF2-40B4-BE49-F238E27FC236}">
                  <a16:creationId xmlns:a16="http://schemas.microsoft.com/office/drawing/2014/main" id="{2480B354-AE3B-F423-3477-63A70F43CA57}"/>
                </a:ext>
              </a:extLst>
            </p:cNvPr>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6" name="Google Shape;6678;p142">
              <a:extLst>
                <a:ext uri="{FF2B5EF4-FFF2-40B4-BE49-F238E27FC236}">
                  <a16:creationId xmlns:a16="http://schemas.microsoft.com/office/drawing/2014/main" id="{B5E1015D-0610-755B-3389-CCCBF85AB271}"/>
                </a:ext>
              </a:extLst>
            </p:cNvPr>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2" name="Google Shape;503;p61">
            <a:extLst>
              <a:ext uri="{FF2B5EF4-FFF2-40B4-BE49-F238E27FC236}">
                <a16:creationId xmlns:a16="http://schemas.microsoft.com/office/drawing/2014/main" id="{F1AEDAF9-8196-2575-5065-46814B8CA0C4}"/>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0</a:t>
            </a:r>
            <a:r>
              <a:rPr lang="vi-VN" sz="2400" dirty="0"/>
              <a:t>5</a:t>
            </a:r>
            <a:endParaRPr lang="en" sz="2400" dirty="0"/>
          </a:p>
        </p:txBody>
      </p:sp>
    </p:spTree>
    <p:extLst>
      <p:ext uri="{BB962C8B-B14F-4D97-AF65-F5344CB8AC3E}">
        <p14:creationId xmlns:p14="http://schemas.microsoft.com/office/powerpoint/2010/main" val="33540602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9"/>
        <p:cNvGrpSpPr/>
        <p:nvPr/>
      </p:nvGrpSpPr>
      <p:grpSpPr>
        <a:xfrm>
          <a:off x="0" y="0"/>
          <a:ext cx="0" cy="0"/>
          <a:chOff x="0" y="0"/>
          <a:chExt cx="0" cy="0"/>
        </a:xfrm>
      </p:grpSpPr>
      <p:sp>
        <p:nvSpPr>
          <p:cNvPr id="1401" name="Google Shape;1401;p109"/>
          <p:cNvSpPr txBox="1">
            <a:spLocks noGrp="1"/>
          </p:cNvSpPr>
          <p:nvPr>
            <p:ph type="subTitle" idx="1"/>
          </p:nvPr>
        </p:nvSpPr>
        <p:spPr>
          <a:xfrm>
            <a:off x="5884359" y="1811478"/>
            <a:ext cx="3041592" cy="89854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vi-VN" sz="2000" dirty="0">
                <a:latin typeface="Montserrat" panose="00000500000000000000" pitchFamily="2" charset="-93"/>
              </a:rPr>
              <a:t>Lập trình và kiểm thử chúc năng</a:t>
            </a:r>
            <a:endParaRPr sz="2000" dirty="0">
              <a:latin typeface="Montserrat" panose="00000500000000000000" pitchFamily="2" charset="-93"/>
            </a:endParaRPr>
          </a:p>
        </p:txBody>
      </p:sp>
      <p:sp>
        <p:nvSpPr>
          <p:cNvPr id="1403" name="Google Shape;1403;p109"/>
          <p:cNvSpPr txBox="1">
            <a:spLocks noGrp="1"/>
          </p:cNvSpPr>
          <p:nvPr>
            <p:ph type="subTitle" idx="3"/>
          </p:nvPr>
        </p:nvSpPr>
        <p:spPr>
          <a:xfrm>
            <a:off x="1351747" y="1811478"/>
            <a:ext cx="3374912" cy="89854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vi-VN" sz="2000" dirty="0">
                <a:latin typeface="Montserrat" panose="00000500000000000000" pitchFamily="2" charset="-93"/>
              </a:rPr>
              <a:t>Nghiên cứu &amp; phân tích yêu cầu người dùng</a:t>
            </a:r>
            <a:endParaRPr sz="2000" dirty="0">
              <a:latin typeface="Montserrat" panose="00000500000000000000" pitchFamily="2" charset="-93"/>
            </a:endParaRPr>
          </a:p>
        </p:txBody>
      </p:sp>
      <p:sp>
        <p:nvSpPr>
          <p:cNvPr id="1405" name="Google Shape;1405;p109"/>
          <p:cNvSpPr txBox="1">
            <a:spLocks noGrp="1"/>
          </p:cNvSpPr>
          <p:nvPr>
            <p:ph type="subTitle" idx="5"/>
          </p:nvPr>
        </p:nvSpPr>
        <p:spPr>
          <a:xfrm>
            <a:off x="5884358" y="3219197"/>
            <a:ext cx="3041591" cy="89854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vi-VN" sz="2000" dirty="0">
                <a:latin typeface="Montserrat" panose="00000500000000000000" pitchFamily="2" charset="-93"/>
              </a:rPr>
              <a:t>Triển khai và bảo trì phần mềm</a:t>
            </a:r>
            <a:endParaRPr sz="2000" dirty="0">
              <a:latin typeface="Montserrat" panose="00000500000000000000" pitchFamily="2" charset="-93"/>
            </a:endParaRPr>
          </a:p>
        </p:txBody>
      </p:sp>
      <p:sp>
        <p:nvSpPr>
          <p:cNvPr id="1407" name="Google Shape;1407;p109"/>
          <p:cNvSpPr txBox="1">
            <a:spLocks noGrp="1"/>
          </p:cNvSpPr>
          <p:nvPr>
            <p:ph type="subTitle" idx="7"/>
          </p:nvPr>
        </p:nvSpPr>
        <p:spPr>
          <a:xfrm>
            <a:off x="1351747" y="3209580"/>
            <a:ext cx="3220253" cy="89854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vi-VN" sz="2000" dirty="0">
                <a:latin typeface="Montserrat" panose="00000500000000000000" pitchFamily="2" charset="-93"/>
              </a:rPr>
              <a:t>Thiết kế giao diện &amp; kiến trúc phần mềm</a:t>
            </a:r>
            <a:endParaRPr sz="2000" dirty="0">
              <a:latin typeface="Montserrat" panose="00000500000000000000" pitchFamily="2" charset="-93"/>
            </a:endParaRPr>
          </a:p>
        </p:txBody>
      </p:sp>
      <p:grpSp>
        <p:nvGrpSpPr>
          <p:cNvPr id="1425" name="Google Shape;1425;p109"/>
          <p:cNvGrpSpPr/>
          <p:nvPr/>
        </p:nvGrpSpPr>
        <p:grpSpPr>
          <a:xfrm>
            <a:off x="5333474" y="3484286"/>
            <a:ext cx="350995" cy="349133"/>
            <a:chOff x="2404875" y="3955825"/>
            <a:chExt cx="296950" cy="295375"/>
          </a:xfrm>
        </p:grpSpPr>
        <p:sp>
          <p:nvSpPr>
            <p:cNvPr id="1426" name="Google Shape;1426;p109"/>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 name="Google Shape;1427;p109"/>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109"/>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109"/>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 name="Google Shape;547;p65">
            <a:extLst>
              <a:ext uri="{FF2B5EF4-FFF2-40B4-BE49-F238E27FC236}">
                <a16:creationId xmlns:a16="http://schemas.microsoft.com/office/drawing/2014/main" id="{2FFD9578-3A97-DFDD-ABBD-6215AB6ED75D}"/>
              </a:ext>
            </a:extLst>
          </p:cNvPr>
          <p:cNvSpPr txBox="1">
            <a:spLocks/>
          </p:cNvSpPr>
          <p:nvPr/>
        </p:nvSpPr>
        <p:spPr>
          <a:xfrm>
            <a:off x="713225" y="445025"/>
            <a:ext cx="5679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5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r>
              <a:rPr lang="vi-VN" b="1" dirty="0"/>
              <a:t>1.3. Mục tiêu đề tài</a:t>
            </a:r>
          </a:p>
        </p:txBody>
      </p:sp>
      <p:grpSp>
        <p:nvGrpSpPr>
          <p:cNvPr id="5" name="Google Shape;1425;p109">
            <a:extLst>
              <a:ext uri="{FF2B5EF4-FFF2-40B4-BE49-F238E27FC236}">
                <a16:creationId xmlns:a16="http://schemas.microsoft.com/office/drawing/2014/main" id="{3C1337C4-C13C-6BCA-4574-B8056A51B2A9}"/>
              </a:ext>
            </a:extLst>
          </p:cNvPr>
          <p:cNvGrpSpPr/>
          <p:nvPr/>
        </p:nvGrpSpPr>
        <p:grpSpPr>
          <a:xfrm>
            <a:off x="808743" y="1986114"/>
            <a:ext cx="350995" cy="349133"/>
            <a:chOff x="2404875" y="3955825"/>
            <a:chExt cx="296950" cy="295375"/>
          </a:xfrm>
        </p:grpSpPr>
        <p:sp>
          <p:nvSpPr>
            <p:cNvPr id="6" name="Google Shape;1426;p109">
              <a:extLst>
                <a:ext uri="{FF2B5EF4-FFF2-40B4-BE49-F238E27FC236}">
                  <a16:creationId xmlns:a16="http://schemas.microsoft.com/office/drawing/2014/main" id="{7334E508-03DB-7CE7-FA42-53FB8C36140F}"/>
                </a:ext>
              </a:extLst>
            </p:cNvPr>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1427;p109">
              <a:extLst>
                <a:ext uri="{FF2B5EF4-FFF2-40B4-BE49-F238E27FC236}">
                  <a16:creationId xmlns:a16="http://schemas.microsoft.com/office/drawing/2014/main" id="{D6D245ED-94DA-A4B5-08DF-CCD1D7D77D31}"/>
                </a:ext>
              </a:extLst>
            </p:cNvPr>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1428;p109">
              <a:extLst>
                <a:ext uri="{FF2B5EF4-FFF2-40B4-BE49-F238E27FC236}">
                  <a16:creationId xmlns:a16="http://schemas.microsoft.com/office/drawing/2014/main" id="{3922E6BB-8594-919F-EF26-23BEBC595537}"/>
                </a:ext>
              </a:extLst>
            </p:cNvPr>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1429;p109">
              <a:extLst>
                <a:ext uri="{FF2B5EF4-FFF2-40B4-BE49-F238E27FC236}">
                  <a16:creationId xmlns:a16="http://schemas.microsoft.com/office/drawing/2014/main" id="{1DAC5EAA-117A-43EF-E031-9326FEB049AC}"/>
                </a:ext>
              </a:extLst>
            </p:cNvPr>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 name="Google Shape;1425;p109">
            <a:extLst>
              <a:ext uri="{FF2B5EF4-FFF2-40B4-BE49-F238E27FC236}">
                <a16:creationId xmlns:a16="http://schemas.microsoft.com/office/drawing/2014/main" id="{080C0756-8B8E-EBCB-641F-AD58DDFB9F65}"/>
              </a:ext>
            </a:extLst>
          </p:cNvPr>
          <p:cNvGrpSpPr/>
          <p:nvPr/>
        </p:nvGrpSpPr>
        <p:grpSpPr>
          <a:xfrm>
            <a:off x="808743" y="3484286"/>
            <a:ext cx="350995" cy="349133"/>
            <a:chOff x="2404875" y="3955825"/>
            <a:chExt cx="296950" cy="295375"/>
          </a:xfrm>
        </p:grpSpPr>
        <p:sp>
          <p:nvSpPr>
            <p:cNvPr id="11" name="Google Shape;1426;p109">
              <a:extLst>
                <a:ext uri="{FF2B5EF4-FFF2-40B4-BE49-F238E27FC236}">
                  <a16:creationId xmlns:a16="http://schemas.microsoft.com/office/drawing/2014/main" id="{50071D55-3829-DDAD-0893-0265EC74D445}"/>
                </a:ext>
              </a:extLst>
            </p:cNvPr>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427;p109">
              <a:extLst>
                <a:ext uri="{FF2B5EF4-FFF2-40B4-BE49-F238E27FC236}">
                  <a16:creationId xmlns:a16="http://schemas.microsoft.com/office/drawing/2014/main" id="{FF743EDA-3C60-00B1-26AC-21C7E37838CD}"/>
                </a:ext>
              </a:extLst>
            </p:cNvPr>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428;p109">
              <a:extLst>
                <a:ext uri="{FF2B5EF4-FFF2-40B4-BE49-F238E27FC236}">
                  <a16:creationId xmlns:a16="http://schemas.microsoft.com/office/drawing/2014/main" id="{1137E662-CB6E-A115-C1CE-C0908CF3E37B}"/>
                </a:ext>
              </a:extLst>
            </p:cNvPr>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29;p109">
              <a:extLst>
                <a:ext uri="{FF2B5EF4-FFF2-40B4-BE49-F238E27FC236}">
                  <a16:creationId xmlns:a16="http://schemas.microsoft.com/office/drawing/2014/main" id="{CCB8787A-58F0-7381-F974-1705E342A810}"/>
                </a:ext>
              </a:extLst>
            </p:cNvPr>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 name="Google Shape;1425;p109">
            <a:extLst>
              <a:ext uri="{FF2B5EF4-FFF2-40B4-BE49-F238E27FC236}">
                <a16:creationId xmlns:a16="http://schemas.microsoft.com/office/drawing/2014/main" id="{FF7DB355-9137-07EA-C92F-39CAA301A950}"/>
              </a:ext>
            </a:extLst>
          </p:cNvPr>
          <p:cNvGrpSpPr/>
          <p:nvPr/>
        </p:nvGrpSpPr>
        <p:grpSpPr>
          <a:xfrm>
            <a:off x="5333474" y="1986114"/>
            <a:ext cx="350995" cy="349133"/>
            <a:chOff x="2404875" y="3955825"/>
            <a:chExt cx="296950" cy="295375"/>
          </a:xfrm>
        </p:grpSpPr>
        <p:sp>
          <p:nvSpPr>
            <p:cNvPr id="16" name="Google Shape;1426;p109">
              <a:extLst>
                <a:ext uri="{FF2B5EF4-FFF2-40B4-BE49-F238E27FC236}">
                  <a16:creationId xmlns:a16="http://schemas.microsoft.com/office/drawing/2014/main" id="{FC640726-139D-A7CF-9A84-24921407A75C}"/>
                </a:ext>
              </a:extLst>
            </p:cNvPr>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427;p109">
              <a:extLst>
                <a:ext uri="{FF2B5EF4-FFF2-40B4-BE49-F238E27FC236}">
                  <a16:creationId xmlns:a16="http://schemas.microsoft.com/office/drawing/2014/main" id="{D86DBD8F-C6B4-0547-D7EA-4F17907FD18E}"/>
                </a:ext>
              </a:extLst>
            </p:cNvPr>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428;p109">
              <a:extLst>
                <a:ext uri="{FF2B5EF4-FFF2-40B4-BE49-F238E27FC236}">
                  <a16:creationId xmlns:a16="http://schemas.microsoft.com/office/drawing/2014/main" id="{2F74F596-4FAA-2CDB-340A-AE6F2A02667A}"/>
                </a:ext>
              </a:extLst>
            </p:cNvPr>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429;p109">
              <a:extLst>
                <a:ext uri="{FF2B5EF4-FFF2-40B4-BE49-F238E27FC236}">
                  <a16:creationId xmlns:a16="http://schemas.microsoft.com/office/drawing/2014/main" id="{7A4318BC-1B96-5374-33A9-F56B4CE49434}"/>
                </a:ext>
              </a:extLst>
            </p:cNvPr>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503;p61">
            <a:extLst>
              <a:ext uri="{FF2B5EF4-FFF2-40B4-BE49-F238E27FC236}">
                <a16:creationId xmlns:a16="http://schemas.microsoft.com/office/drawing/2014/main" id="{5418FDC1-C669-D623-0A06-4FA709B46F3A}"/>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0</a:t>
            </a:r>
            <a:r>
              <a:rPr lang="vi-VN" sz="2400" dirty="0"/>
              <a:t>6</a:t>
            </a:r>
            <a:endParaRPr lang="en" sz="2400" dirty="0"/>
          </a:p>
        </p:txBody>
      </p:sp>
    </p:spTree>
    <p:extLst>
      <p:ext uri="{BB962C8B-B14F-4D97-AF65-F5344CB8AC3E}">
        <p14:creationId xmlns:p14="http://schemas.microsoft.com/office/powerpoint/2010/main" val="3430544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65"/>
          <p:cNvSpPr txBox="1">
            <a:spLocks noGrp="1"/>
          </p:cNvSpPr>
          <p:nvPr>
            <p:ph type="subTitle" idx="1"/>
          </p:nvPr>
        </p:nvSpPr>
        <p:spPr>
          <a:xfrm>
            <a:off x="879231" y="1468698"/>
            <a:ext cx="4396154" cy="2806504"/>
          </a:xfrm>
          <a:prstGeom prst="rect">
            <a:avLst/>
          </a:prstGeom>
        </p:spPr>
        <p:txBody>
          <a:bodyPr spcFirstLastPara="1" wrap="square" lIns="91425" tIns="91425" rIns="91425" bIns="91425" anchor="t" anchorCtr="0">
            <a:no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Xây dựng các chức năng cơ bản của phần mềm theo yêu cầu của người dùng</a:t>
            </a:r>
          </a:p>
          <a:p>
            <a:pPr marL="342900" lvl="0" indent="-342900" algn="just">
              <a:lnSpc>
                <a:spcPct val="150000"/>
              </a:lnSpc>
              <a:spcAft>
                <a:spcPts val="800"/>
              </a:spcAft>
              <a:buSzPts val="1000"/>
              <a:buFont typeface="Symbol" panose="05050102010706020507" pitchFamily="18" charset="2"/>
              <a:buChar char=""/>
              <a:tabLst>
                <a:tab pos="457200" algn="l"/>
              </a:tabLst>
            </a:pPr>
            <a:endPar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vi-VN" kern="100" dirty="0">
                <a:solidFill>
                  <a:srgbClr val="000000"/>
                </a:solidFill>
                <a:effectLst/>
                <a:latin typeface="Montserrat" panose="00000500000000000000" pitchFamily="2" charset="-93"/>
                <a:ea typeface="Arial" panose="020B0604020202020204" pitchFamily="34" charset="0"/>
                <a:cs typeface="Times New Roman" panose="02020603050405020304" pitchFamily="18" charset="0"/>
              </a:rPr>
              <a:t>Không bao gồm các chức năng nâng cao hoặc phụ thuộc vào hệ thống bên ngoài như: thanh toán trực tuyến, quản lý mạng,…</a:t>
            </a:r>
          </a:p>
          <a:p>
            <a:pPr marL="0" lvl="0" indent="0" algn="just" rtl="0">
              <a:spcBef>
                <a:spcPts val="0"/>
              </a:spcBef>
              <a:spcAft>
                <a:spcPts val="0"/>
              </a:spcAft>
              <a:buNone/>
            </a:pPr>
            <a:endParaRPr lang="vi-VN" sz="1100" dirty="0">
              <a:latin typeface="Montserrat" panose="00000500000000000000" pitchFamily="2" charset="-93"/>
            </a:endParaRPr>
          </a:p>
        </p:txBody>
      </p:sp>
      <p:sp>
        <p:nvSpPr>
          <p:cNvPr id="547" name="Google Shape;547;p65"/>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1.</a:t>
            </a:r>
            <a:r>
              <a:rPr lang="vi-VN" b="1" dirty="0"/>
              <a:t>4</a:t>
            </a:r>
            <a:r>
              <a:rPr lang="en" b="1" dirty="0"/>
              <a:t>. </a:t>
            </a:r>
            <a:r>
              <a:rPr lang="vi-VN" b="1" dirty="0"/>
              <a:t>Phạm vi đề tài</a:t>
            </a:r>
            <a:endParaRPr b="1" dirty="0"/>
          </a:p>
        </p:txBody>
      </p:sp>
      <p:pic>
        <p:nvPicPr>
          <p:cNvPr id="548" name="Google Shape;548;p65"/>
          <p:cNvPicPr preferRelativeResize="0"/>
          <p:nvPr/>
        </p:nvPicPr>
        <p:blipFill rotWithShape="1">
          <a:blip r:embed="rId3"/>
          <a:srcRect t="31608" b="1326"/>
          <a:stretch/>
        </p:blipFill>
        <p:spPr>
          <a:xfrm>
            <a:off x="5586875" y="1594550"/>
            <a:ext cx="2537400" cy="2554800"/>
          </a:xfrm>
          <a:prstGeom prst="rect">
            <a:avLst/>
          </a:prstGeom>
          <a:noFill/>
          <a:ln w="28575" cap="flat" cmpd="sng">
            <a:solidFill>
              <a:schemeClr val="accent1"/>
            </a:solidFill>
            <a:prstDash val="solid"/>
            <a:round/>
            <a:headEnd type="none" w="sm" len="sm"/>
            <a:tailEnd type="none" w="sm" len="sm"/>
          </a:ln>
        </p:spPr>
      </p:pic>
      <p:sp>
        <p:nvSpPr>
          <p:cNvPr id="2" name="Google Shape;503;p61">
            <a:extLst>
              <a:ext uri="{FF2B5EF4-FFF2-40B4-BE49-F238E27FC236}">
                <a16:creationId xmlns:a16="http://schemas.microsoft.com/office/drawing/2014/main" id="{989FD155-3DF9-9ACB-3942-09CB083BB2CF}"/>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0</a:t>
            </a:r>
            <a:r>
              <a:rPr lang="vi-VN" sz="2400" dirty="0"/>
              <a:t>7</a:t>
            </a:r>
            <a:endParaRPr lang="en" sz="2400" dirty="0"/>
          </a:p>
        </p:txBody>
      </p:sp>
    </p:spTree>
    <p:extLst>
      <p:ext uri="{BB962C8B-B14F-4D97-AF65-F5344CB8AC3E}">
        <p14:creationId xmlns:p14="http://schemas.microsoft.com/office/powerpoint/2010/main" val="267047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74"/>
          <p:cNvSpPr txBox="1">
            <a:spLocks noGrp="1"/>
          </p:cNvSpPr>
          <p:nvPr>
            <p:ph type="title"/>
          </p:nvPr>
        </p:nvSpPr>
        <p:spPr>
          <a:xfrm>
            <a:off x="1877475" y="445025"/>
            <a:ext cx="642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vi-VN" b="1" dirty="0"/>
              <a:t>1.5. Công cụ sử dụng</a:t>
            </a:r>
            <a:endParaRPr b="1" dirty="0"/>
          </a:p>
        </p:txBody>
      </p:sp>
      <p:sp>
        <p:nvSpPr>
          <p:cNvPr id="638" name="Google Shape;638;p74"/>
          <p:cNvSpPr txBox="1">
            <a:spLocks noGrp="1"/>
          </p:cNvSpPr>
          <p:nvPr>
            <p:ph type="subTitle" idx="1"/>
          </p:nvPr>
        </p:nvSpPr>
        <p:spPr>
          <a:xfrm>
            <a:off x="3072245" y="1651575"/>
            <a:ext cx="2639130" cy="401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b="1" dirty="0"/>
              <a:t>Thiết kế giao diện</a:t>
            </a:r>
            <a:endParaRPr b="1" dirty="0"/>
          </a:p>
        </p:txBody>
      </p:sp>
      <p:sp>
        <p:nvSpPr>
          <p:cNvPr id="639" name="Google Shape;639;p74"/>
          <p:cNvSpPr txBox="1">
            <a:spLocks noGrp="1"/>
          </p:cNvSpPr>
          <p:nvPr>
            <p:ph type="subTitle" idx="2"/>
          </p:nvPr>
        </p:nvSpPr>
        <p:spPr>
          <a:xfrm>
            <a:off x="3225275" y="2052602"/>
            <a:ext cx="2486100" cy="61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dirty="0"/>
              <a:t>C# Winforms</a:t>
            </a:r>
            <a:endParaRPr dirty="0"/>
          </a:p>
        </p:txBody>
      </p:sp>
      <p:sp>
        <p:nvSpPr>
          <p:cNvPr id="640" name="Google Shape;640;p74"/>
          <p:cNvSpPr txBox="1">
            <a:spLocks noGrp="1"/>
          </p:cNvSpPr>
          <p:nvPr>
            <p:ph type="subTitle" idx="3"/>
          </p:nvPr>
        </p:nvSpPr>
        <p:spPr>
          <a:xfrm>
            <a:off x="47006" y="1651502"/>
            <a:ext cx="2846482" cy="401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vi-VN" b="1" dirty="0"/>
              <a:t>Ngôn ngữ lập trình</a:t>
            </a:r>
            <a:endParaRPr b="1" dirty="0"/>
          </a:p>
        </p:txBody>
      </p:sp>
      <p:sp>
        <p:nvSpPr>
          <p:cNvPr id="641" name="Google Shape;641;p74"/>
          <p:cNvSpPr txBox="1">
            <a:spLocks noGrp="1"/>
          </p:cNvSpPr>
          <p:nvPr>
            <p:ph type="subTitle" idx="4"/>
          </p:nvPr>
        </p:nvSpPr>
        <p:spPr>
          <a:xfrm>
            <a:off x="407388" y="2052529"/>
            <a:ext cx="2486100" cy="61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vi-VN" dirty="0"/>
              <a:t>Ngôn ngữ C#</a:t>
            </a:r>
            <a:endParaRPr dirty="0"/>
          </a:p>
        </p:txBody>
      </p:sp>
      <p:sp>
        <p:nvSpPr>
          <p:cNvPr id="642" name="Google Shape;642;p74"/>
          <p:cNvSpPr txBox="1">
            <a:spLocks noGrp="1"/>
          </p:cNvSpPr>
          <p:nvPr>
            <p:ph type="subTitle" idx="5"/>
          </p:nvPr>
        </p:nvSpPr>
        <p:spPr>
          <a:xfrm>
            <a:off x="3225275" y="3090826"/>
            <a:ext cx="2486100" cy="46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b="1" dirty="0"/>
              <a:t>Cơ sở dữ liệu</a:t>
            </a:r>
            <a:endParaRPr b="1" dirty="0"/>
          </a:p>
        </p:txBody>
      </p:sp>
      <p:sp>
        <p:nvSpPr>
          <p:cNvPr id="643" name="Google Shape;643;p74"/>
          <p:cNvSpPr txBox="1">
            <a:spLocks noGrp="1"/>
          </p:cNvSpPr>
          <p:nvPr>
            <p:ph type="subTitle" idx="6"/>
          </p:nvPr>
        </p:nvSpPr>
        <p:spPr>
          <a:xfrm>
            <a:off x="3225275" y="3485195"/>
            <a:ext cx="2486100" cy="61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vi-VN" dirty="0"/>
              <a:t>MySQL</a:t>
            </a:r>
            <a:endParaRPr dirty="0"/>
          </a:p>
        </p:txBody>
      </p:sp>
      <p:sp>
        <p:nvSpPr>
          <p:cNvPr id="644" name="Google Shape;644;p74"/>
          <p:cNvSpPr txBox="1">
            <a:spLocks noGrp="1"/>
          </p:cNvSpPr>
          <p:nvPr>
            <p:ph type="subTitle" idx="7"/>
          </p:nvPr>
        </p:nvSpPr>
        <p:spPr>
          <a:xfrm>
            <a:off x="47006" y="3090826"/>
            <a:ext cx="2846482" cy="46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b="1" dirty="0"/>
              <a:t>Công cụ phát triển</a:t>
            </a:r>
            <a:endParaRPr b="1" dirty="0"/>
          </a:p>
        </p:txBody>
      </p:sp>
      <p:sp>
        <p:nvSpPr>
          <p:cNvPr id="645" name="Google Shape;645;p74"/>
          <p:cNvSpPr txBox="1">
            <a:spLocks noGrp="1"/>
          </p:cNvSpPr>
          <p:nvPr>
            <p:ph type="subTitle" idx="8"/>
          </p:nvPr>
        </p:nvSpPr>
        <p:spPr>
          <a:xfrm>
            <a:off x="407438" y="3485195"/>
            <a:ext cx="2486100" cy="61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vi-VN" dirty="0"/>
              <a:t>Microsoft Visual Studio 2022</a:t>
            </a:r>
            <a:endParaRPr dirty="0"/>
          </a:p>
        </p:txBody>
      </p:sp>
      <p:pic>
        <p:nvPicPr>
          <p:cNvPr id="646" name="Google Shape;646;p74"/>
          <p:cNvPicPr preferRelativeResize="0"/>
          <p:nvPr/>
        </p:nvPicPr>
        <p:blipFill rotWithShape="1">
          <a:blip r:embed="rId3"/>
          <a:srcRect l="2" t="24737" r="-2" b="1097"/>
          <a:stretch/>
        </p:blipFill>
        <p:spPr>
          <a:xfrm>
            <a:off x="6070323" y="1561175"/>
            <a:ext cx="2234400" cy="2487900"/>
          </a:xfrm>
          <a:prstGeom prst="rect">
            <a:avLst/>
          </a:prstGeom>
          <a:noFill/>
          <a:ln w="28575" cap="flat" cmpd="sng">
            <a:solidFill>
              <a:schemeClr val="accent1"/>
            </a:solidFill>
            <a:prstDash val="solid"/>
            <a:round/>
            <a:headEnd type="none" w="sm" len="sm"/>
            <a:tailEnd type="none" w="sm" len="sm"/>
          </a:ln>
        </p:spPr>
      </p:pic>
      <p:sp>
        <p:nvSpPr>
          <p:cNvPr id="2" name="Google Shape;503;p61">
            <a:extLst>
              <a:ext uri="{FF2B5EF4-FFF2-40B4-BE49-F238E27FC236}">
                <a16:creationId xmlns:a16="http://schemas.microsoft.com/office/drawing/2014/main" id="{8DC2F5CF-D22F-BC2D-DD30-D901C19AB2CD}"/>
              </a:ext>
            </a:extLst>
          </p:cNvPr>
          <p:cNvSpPr txBox="1">
            <a:spLocks/>
          </p:cNvSpPr>
          <p:nvPr/>
        </p:nvSpPr>
        <p:spPr>
          <a:xfrm>
            <a:off x="8593548" y="4459458"/>
            <a:ext cx="550452" cy="4986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sz="2400" dirty="0"/>
              <a:t>0</a:t>
            </a:r>
            <a:r>
              <a:rPr lang="vi-VN" sz="2400" dirty="0"/>
              <a:t>8</a:t>
            </a:r>
            <a:endParaRPr lang="en" sz="2400" dirty="0"/>
          </a:p>
        </p:txBody>
      </p:sp>
    </p:spTree>
  </p:cSld>
  <p:clrMapOvr>
    <a:masterClrMapping/>
  </p:clrMapOvr>
</p:sld>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1078</TotalTime>
  <Words>1241</Words>
  <Application>Microsoft Office PowerPoint</Application>
  <PresentationFormat>On-screen Show (16:9)</PresentationFormat>
  <Paragraphs>191</Paragraphs>
  <Slides>33</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Merriweather Light</vt:lpstr>
      <vt:lpstr>Montserrat</vt:lpstr>
      <vt:lpstr>Open Sans</vt:lpstr>
      <vt:lpstr>Symbol</vt:lpstr>
      <vt:lpstr>Vidaloka</vt:lpstr>
      <vt:lpstr>Minimalist Business Slides XL by Slidesgo</vt:lpstr>
      <vt:lpstr>PowerPoint Presentation</vt:lpstr>
      <vt:lpstr>Mục lục</vt:lpstr>
      <vt:lpstr>Tổng quát đề tài</vt:lpstr>
      <vt:lpstr>1.1. Đặt vấn đề</vt:lpstr>
      <vt:lpstr>PowerPoint Presentation</vt:lpstr>
      <vt:lpstr>PowerPoint Presentation</vt:lpstr>
      <vt:lpstr>PowerPoint Presentation</vt:lpstr>
      <vt:lpstr>1.4. Phạm vi đề tài</vt:lpstr>
      <vt:lpstr>1.5. Công cụ sử dụng</vt:lpstr>
      <vt:lpstr>1.6. Kế hoạch thực hiện </vt:lpstr>
      <vt:lpstr>1.6. Kế hoạch thực hiện </vt:lpstr>
      <vt:lpstr>Phân tích &amp; thiết kế hệ thống</vt:lpstr>
      <vt:lpstr>PowerPoint Presentation</vt:lpstr>
      <vt:lpstr>Doanh thu</vt:lpstr>
      <vt:lpstr>PowerPoint Presentation</vt:lpstr>
      <vt:lpstr>2.2. Mô tả bài toán</vt:lpstr>
      <vt:lpstr>PowerPoint Presentation</vt:lpstr>
      <vt:lpstr>PowerPoint Presentation</vt:lpstr>
      <vt:lpstr>PowerPoint Presentation</vt:lpstr>
      <vt:lpstr>PowerPoint Presentation</vt:lpstr>
      <vt:lpstr>2.4. Xây dựng mô hình ca sử dụng</vt:lpstr>
      <vt:lpstr>PowerPoint Presentation</vt:lpstr>
      <vt:lpstr>2.4.2. Mô hình ca sử dụng</vt:lpstr>
      <vt:lpstr>Hiện thực &amp;  triển khai hệ thống</vt:lpstr>
      <vt:lpstr>3.1. Mô hình cơ sở dữ liệu</vt:lpstr>
      <vt:lpstr>PowerPoint Presentation</vt:lpstr>
      <vt:lpstr>PowerPoint Presentation</vt:lpstr>
      <vt:lpstr>PowerPoint Presentation</vt:lpstr>
      <vt:lpstr>Demo sản phẩm</vt:lpstr>
      <vt:lpstr>Kết luận &amp;  hướng phát triển</vt:lpstr>
      <vt:lpstr>PowerPoint Presentation</vt:lpstr>
      <vt:lpstr>4.2. Hướng phát triển</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Phần mềm quản lý cửa hàng Billard</dc:title>
  <dc:creator>PC</dc:creator>
  <cp:lastModifiedBy>Trần Khang</cp:lastModifiedBy>
  <cp:revision>25</cp:revision>
  <dcterms:modified xsi:type="dcterms:W3CDTF">2023-08-03T10:31:15Z</dcterms:modified>
</cp:coreProperties>
</file>